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9"/>
  </p:notesMasterIdLst>
  <p:sldIdLst>
    <p:sldId id="256" r:id="rId2"/>
    <p:sldId id="257" r:id="rId3"/>
    <p:sldId id="258" r:id="rId4"/>
    <p:sldId id="259" r:id="rId5"/>
    <p:sldId id="260" r:id="rId6"/>
    <p:sldId id="261" r:id="rId7"/>
    <p:sldId id="262" r:id="rId8"/>
    <p:sldId id="263" r:id="rId9"/>
    <p:sldId id="272" r:id="rId10"/>
    <p:sldId id="273" r:id="rId11"/>
    <p:sldId id="280" r:id="rId12"/>
    <p:sldId id="267" r:id="rId13"/>
    <p:sldId id="268" r:id="rId14"/>
    <p:sldId id="269" r:id="rId15"/>
    <p:sldId id="270" r:id="rId16"/>
    <p:sldId id="277" r:id="rId17"/>
    <p:sldId id="278" r:id="rId18"/>
    <p:sldId id="279" r:id="rId19"/>
    <p:sldId id="271" r:id="rId20"/>
    <p:sldId id="274" r:id="rId21"/>
    <p:sldId id="275" r:id="rId22"/>
    <p:sldId id="276" r:id="rId23"/>
    <p:sldId id="281" r:id="rId24"/>
    <p:sldId id="282" r:id="rId25"/>
    <p:sldId id="283" r:id="rId26"/>
    <p:sldId id="284"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62" d="100"/>
          <a:sy n="62" d="100"/>
        </p:scale>
        <p:origin x="88"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pa Pyaram" userId="f64b06f50da13e9b" providerId="LiveId" clId="{752866E9-623B-49F6-A9D8-6E72FC711538}"/>
    <pc:docChg chg="undo custSel addSld modSld sldOrd">
      <pc:chgData name="Rupa Pyaram" userId="f64b06f50da13e9b" providerId="LiveId" clId="{752866E9-623B-49F6-A9D8-6E72FC711538}" dt="2023-11-08T01:35:38.687" v="369" actId="20577"/>
      <pc:docMkLst>
        <pc:docMk/>
      </pc:docMkLst>
      <pc:sldChg chg="addSp modSp mod">
        <pc:chgData name="Rupa Pyaram" userId="f64b06f50da13e9b" providerId="LiveId" clId="{752866E9-623B-49F6-A9D8-6E72FC711538}" dt="2023-11-08T01:33:33.638" v="206" actId="1076"/>
        <pc:sldMkLst>
          <pc:docMk/>
          <pc:sldMk cId="3618569138" sldId="270"/>
        </pc:sldMkLst>
        <pc:spChg chg="add mod">
          <ac:chgData name="Rupa Pyaram" userId="f64b06f50da13e9b" providerId="LiveId" clId="{752866E9-623B-49F6-A9D8-6E72FC711538}" dt="2023-11-08T01:33:33.638" v="206" actId="1076"/>
          <ac:spMkLst>
            <pc:docMk/>
            <pc:sldMk cId="3618569138" sldId="270"/>
            <ac:spMk id="11" creationId="{B6056C83-685E-BEFD-AC94-2AB132743D67}"/>
          </ac:spMkLst>
        </pc:spChg>
        <pc:picChg chg="mod">
          <ac:chgData name="Rupa Pyaram" userId="f64b06f50da13e9b" providerId="LiveId" clId="{752866E9-623B-49F6-A9D8-6E72FC711538}" dt="2023-11-08T01:33:23.907" v="205" actId="1076"/>
          <ac:picMkLst>
            <pc:docMk/>
            <pc:sldMk cId="3618569138" sldId="270"/>
            <ac:picMk id="4" creationId="{B3D09F78-F663-053B-54AC-6274DB28DC8B}"/>
          </ac:picMkLst>
        </pc:picChg>
      </pc:sldChg>
      <pc:sldChg chg="addSp delSp modSp mod">
        <pc:chgData name="Rupa Pyaram" userId="f64b06f50da13e9b" providerId="LiveId" clId="{752866E9-623B-49F6-A9D8-6E72FC711538}" dt="2023-11-08T01:34:36.847" v="280" actId="20577"/>
        <pc:sldMkLst>
          <pc:docMk/>
          <pc:sldMk cId="3512545563" sldId="271"/>
        </pc:sldMkLst>
        <pc:spChg chg="mod">
          <ac:chgData name="Rupa Pyaram" userId="f64b06f50da13e9b" providerId="LiveId" clId="{752866E9-623B-49F6-A9D8-6E72FC711538}" dt="2023-11-08T01:34:36.847" v="280" actId="20577"/>
          <ac:spMkLst>
            <pc:docMk/>
            <pc:sldMk cId="3512545563" sldId="271"/>
            <ac:spMk id="2" creationId="{590935E5-C5C4-0098-C2F5-19F22C082AA0}"/>
          </ac:spMkLst>
        </pc:spChg>
        <pc:picChg chg="add mod">
          <ac:chgData name="Rupa Pyaram" userId="f64b06f50da13e9b" providerId="LiveId" clId="{752866E9-623B-49F6-A9D8-6E72FC711538}" dt="2023-11-08T01:32:48.983" v="196" actId="1076"/>
          <ac:picMkLst>
            <pc:docMk/>
            <pc:sldMk cId="3512545563" sldId="271"/>
            <ac:picMk id="6" creationId="{5FBE0A2B-247D-22B4-C941-2BCF849954FB}"/>
          </ac:picMkLst>
        </pc:picChg>
        <pc:picChg chg="mod">
          <ac:chgData name="Rupa Pyaram" userId="f64b06f50da13e9b" providerId="LiveId" clId="{752866E9-623B-49F6-A9D8-6E72FC711538}" dt="2023-11-08T01:33:56.222" v="208" actId="1076"/>
          <ac:picMkLst>
            <pc:docMk/>
            <pc:sldMk cId="3512545563" sldId="271"/>
            <ac:picMk id="7170" creationId="{0413C1A2-BF6C-C371-4A57-D2859BEF872B}"/>
          </ac:picMkLst>
        </pc:picChg>
        <pc:picChg chg="del">
          <ac:chgData name="Rupa Pyaram" userId="f64b06f50da13e9b" providerId="LiveId" clId="{752866E9-623B-49F6-A9D8-6E72FC711538}" dt="2023-11-08T01:30:53.122" v="193" actId="478"/>
          <ac:picMkLst>
            <pc:docMk/>
            <pc:sldMk cId="3512545563" sldId="271"/>
            <ac:picMk id="7172" creationId="{0E6DB773-F5E8-4EA3-CD70-958D8EB429C4}"/>
          </ac:picMkLst>
        </pc:picChg>
      </pc:sldChg>
      <pc:sldChg chg="modSp mod">
        <pc:chgData name="Rupa Pyaram" userId="f64b06f50da13e9b" providerId="LiveId" clId="{752866E9-623B-49F6-A9D8-6E72FC711538}" dt="2023-11-08T01:09:05.651" v="169" actId="20577"/>
        <pc:sldMkLst>
          <pc:docMk/>
          <pc:sldMk cId="2880291276" sldId="272"/>
        </pc:sldMkLst>
        <pc:spChg chg="mod">
          <ac:chgData name="Rupa Pyaram" userId="f64b06f50da13e9b" providerId="LiveId" clId="{752866E9-623B-49F6-A9D8-6E72FC711538}" dt="2023-11-08T01:09:05.651" v="169" actId="20577"/>
          <ac:spMkLst>
            <pc:docMk/>
            <pc:sldMk cId="2880291276" sldId="272"/>
            <ac:spMk id="2" creationId="{230BC782-C707-FED0-1B5E-404DC20268B9}"/>
          </ac:spMkLst>
        </pc:spChg>
      </pc:sldChg>
      <pc:sldChg chg="modSp mod">
        <pc:chgData name="Rupa Pyaram" userId="f64b06f50da13e9b" providerId="LiveId" clId="{752866E9-623B-49F6-A9D8-6E72FC711538}" dt="2023-11-08T01:35:38.687" v="369" actId="20577"/>
        <pc:sldMkLst>
          <pc:docMk/>
          <pc:sldMk cId="3991486190" sldId="274"/>
        </pc:sldMkLst>
        <pc:spChg chg="mod">
          <ac:chgData name="Rupa Pyaram" userId="f64b06f50da13e9b" providerId="LiveId" clId="{752866E9-623B-49F6-A9D8-6E72FC711538}" dt="2023-11-08T01:35:38.687" v="369" actId="20577"/>
          <ac:spMkLst>
            <pc:docMk/>
            <pc:sldMk cId="3991486190" sldId="274"/>
            <ac:spMk id="2" creationId="{C2CF003D-E35A-1EE0-B148-3D7F2DD11FA7}"/>
          </ac:spMkLst>
        </pc:spChg>
        <pc:picChg chg="mod">
          <ac:chgData name="Rupa Pyaram" userId="f64b06f50da13e9b" providerId="LiveId" clId="{752866E9-623B-49F6-A9D8-6E72FC711538}" dt="2023-11-08T01:34:50.011" v="282" actId="1076"/>
          <ac:picMkLst>
            <pc:docMk/>
            <pc:sldMk cId="3991486190" sldId="274"/>
            <ac:picMk id="5" creationId="{39E4294B-03F1-6090-6881-AB5F9E296AEB}"/>
          </ac:picMkLst>
        </pc:picChg>
      </pc:sldChg>
      <pc:sldChg chg="addSp delSp modSp new mod ord">
        <pc:chgData name="Rupa Pyaram" userId="f64b06f50da13e9b" providerId="LiveId" clId="{752866E9-623B-49F6-A9D8-6E72FC711538}" dt="2023-11-08T01:26:21.588" v="188" actId="1076"/>
        <pc:sldMkLst>
          <pc:docMk/>
          <pc:sldMk cId="2992633636" sldId="275"/>
        </pc:sldMkLst>
        <pc:spChg chg="mod">
          <ac:chgData name="Rupa Pyaram" userId="f64b06f50da13e9b" providerId="LiveId" clId="{752866E9-623B-49F6-A9D8-6E72FC711538}" dt="2023-11-08T00:21:17.471" v="80" actId="255"/>
          <ac:spMkLst>
            <pc:docMk/>
            <pc:sldMk cId="2992633636" sldId="275"/>
            <ac:spMk id="2" creationId="{02B61649-5AB2-32B3-67AE-D41C593D94F8}"/>
          </ac:spMkLst>
        </pc:spChg>
        <pc:spChg chg="del mod">
          <ac:chgData name="Rupa Pyaram" userId="f64b06f50da13e9b" providerId="LiveId" clId="{752866E9-623B-49F6-A9D8-6E72FC711538}" dt="2023-11-08T00:16:48.333" v="12"/>
          <ac:spMkLst>
            <pc:docMk/>
            <pc:sldMk cId="2992633636" sldId="275"/>
            <ac:spMk id="3" creationId="{5ABB0FD7-EBD4-956B-BC79-44FE9CC9344F}"/>
          </ac:spMkLst>
        </pc:spChg>
        <pc:spChg chg="add mod">
          <ac:chgData name="Rupa Pyaram" userId="f64b06f50da13e9b" providerId="LiveId" clId="{752866E9-623B-49F6-A9D8-6E72FC711538}" dt="2023-11-08T01:22:19.607" v="184" actId="20577"/>
          <ac:spMkLst>
            <pc:docMk/>
            <pc:sldMk cId="2992633636" sldId="275"/>
            <ac:spMk id="4" creationId="{3C3F9E0B-2D5B-0C38-6E61-DAF76D7541BB}"/>
          </ac:spMkLst>
        </pc:spChg>
        <pc:picChg chg="add del mod">
          <ac:chgData name="Rupa Pyaram" userId="f64b06f50da13e9b" providerId="LiveId" clId="{752866E9-623B-49F6-A9D8-6E72FC711538}" dt="2023-11-08T01:21:08.418" v="172" actId="478"/>
          <ac:picMkLst>
            <pc:docMk/>
            <pc:sldMk cId="2992633636" sldId="275"/>
            <ac:picMk id="6" creationId="{1A7F206F-E165-9D6D-8517-3B8374EF0338}"/>
          </ac:picMkLst>
        </pc:picChg>
        <pc:picChg chg="add del mod">
          <ac:chgData name="Rupa Pyaram" userId="f64b06f50da13e9b" providerId="LiveId" clId="{752866E9-623B-49F6-A9D8-6E72FC711538}" dt="2023-11-08T01:24:26.998" v="185" actId="478"/>
          <ac:picMkLst>
            <pc:docMk/>
            <pc:sldMk cId="2992633636" sldId="275"/>
            <ac:picMk id="8" creationId="{756E9918-239A-F543-F510-5F2C5F214C59}"/>
          </ac:picMkLst>
        </pc:picChg>
        <pc:picChg chg="add mod">
          <ac:chgData name="Rupa Pyaram" userId="f64b06f50da13e9b" providerId="LiveId" clId="{752866E9-623B-49F6-A9D8-6E72FC711538}" dt="2023-11-08T01:26:21.588" v="188" actId="1076"/>
          <ac:picMkLst>
            <pc:docMk/>
            <pc:sldMk cId="2992633636" sldId="275"/>
            <ac:picMk id="10" creationId="{83659098-BA68-84BB-FFE9-C2FF3F0A10DC}"/>
          </ac:picMkLst>
        </pc:picChg>
        <pc:picChg chg="add del mod">
          <ac:chgData name="Rupa Pyaram" userId="f64b06f50da13e9b" providerId="LiveId" clId="{752866E9-623B-49F6-A9D8-6E72FC711538}" dt="2023-11-08T00:17:08.492" v="17" actId="478"/>
          <ac:picMkLst>
            <pc:docMk/>
            <pc:sldMk cId="2992633636" sldId="275"/>
            <ac:picMk id="10242" creationId="{8BBCFB19-FD95-BDF1-BD14-2F501EE8FA82}"/>
          </ac:picMkLst>
        </pc:picChg>
        <pc:picChg chg="add mod">
          <ac:chgData name="Rupa Pyaram" userId="f64b06f50da13e9b" providerId="LiveId" clId="{752866E9-623B-49F6-A9D8-6E72FC711538}" dt="2023-11-08T00:17:18.142" v="20" actId="1076"/>
          <ac:picMkLst>
            <pc:docMk/>
            <pc:sldMk cId="2992633636" sldId="275"/>
            <ac:picMk id="10244" creationId="{D55D6CD4-AB41-4E78-69AD-489731C64619}"/>
          </ac:picMkLst>
        </pc:picChg>
        <pc:picChg chg="add del mod">
          <ac:chgData name="Rupa Pyaram" userId="f64b06f50da13e9b" providerId="LiveId" clId="{752866E9-623B-49F6-A9D8-6E72FC711538}" dt="2023-11-08T00:20:34.142" v="55" actId="478"/>
          <ac:picMkLst>
            <pc:docMk/>
            <pc:sldMk cId="2992633636" sldId="275"/>
            <ac:picMk id="10246" creationId="{3D472512-D974-C97B-95D0-4412C9240201}"/>
          </ac:picMkLst>
        </pc:picChg>
      </pc:sldChg>
      <pc:sldChg chg="addSp delSp modSp new mod">
        <pc:chgData name="Rupa Pyaram" userId="f64b06f50da13e9b" providerId="LiveId" clId="{752866E9-623B-49F6-A9D8-6E72FC711538}" dt="2023-11-08T01:28:48.029" v="192" actId="1076"/>
        <pc:sldMkLst>
          <pc:docMk/>
          <pc:sldMk cId="2567132248" sldId="276"/>
        </pc:sldMkLst>
        <pc:spChg chg="mod">
          <ac:chgData name="Rupa Pyaram" userId="f64b06f50da13e9b" providerId="LiveId" clId="{752866E9-623B-49F6-A9D8-6E72FC711538}" dt="2023-11-08T00:22:54.090" v="131" actId="255"/>
          <ac:spMkLst>
            <pc:docMk/>
            <pc:sldMk cId="2567132248" sldId="276"/>
            <ac:spMk id="2" creationId="{B1A0DA5A-B748-BB83-2601-B03B1424BB30}"/>
          </ac:spMkLst>
        </pc:spChg>
        <pc:spChg chg="del mod">
          <ac:chgData name="Rupa Pyaram" userId="f64b06f50da13e9b" providerId="LiveId" clId="{752866E9-623B-49F6-A9D8-6E72FC711538}" dt="2023-11-08T00:23:28.020" v="133" actId="478"/>
          <ac:spMkLst>
            <pc:docMk/>
            <pc:sldMk cId="2567132248" sldId="276"/>
            <ac:spMk id="3" creationId="{49993E73-0FC3-9B6D-A8C8-6E65439F341E}"/>
          </ac:spMkLst>
        </pc:spChg>
        <pc:spChg chg="add mod">
          <ac:chgData name="Rupa Pyaram" userId="f64b06f50da13e9b" providerId="LiveId" clId="{752866E9-623B-49F6-A9D8-6E72FC711538}" dt="2023-11-08T00:25:11.411" v="146" actId="20577"/>
          <ac:spMkLst>
            <pc:docMk/>
            <pc:sldMk cId="2567132248" sldId="276"/>
            <ac:spMk id="6" creationId="{66563DBD-CF82-2F67-35AB-AA87A62DAC06}"/>
          </ac:spMkLst>
        </pc:spChg>
        <pc:spChg chg="add mod">
          <ac:chgData name="Rupa Pyaram" userId="f64b06f50da13e9b" providerId="LiveId" clId="{752866E9-623B-49F6-A9D8-6E72FC711538}" dt="2023-11-08T00:25:31.771" v="160" actId="20577"/>
          <ac:spMkLst>
            <pc:docMk/>
            <pc:sldMk cId="2567132248" sldId="276"/>
            <ac:spMk id="7" creationId="{154B7F40-59C6-9A5D-5A98-BBC32F6B4A53}"/>
          </ac:spMkLst>
        </pc:spChg>
        <pc:picChg chg="add del mod">
          <ac:chgData name="Rupa Pyaram" userId="f64b06f50da13e9b" providerId="LiveId" clId="{752866E9-623B-49F6-A9D8-6E72FC711538}" dt="2023-11-08T01:28:28.849" v="189" actId="478"/>
          <ac:picMkLst>
            <pc:docMk/>
            <pc:sldMk cId="2567132248" sldId="276"/>
            <ac:picMk id="5" creationId="{1F1C1867-758F-C6A5-1C58-34CA632BAC05}"/>
          </ac:picMkLst>
        </pc:picChg>
        <pc:picChg chg="add mod">
          <ac:chgData name="Rupa Pyaram" userId="f64b06f50da13e9b" providerId="LiveId" clId="{752866E9-623B-49F6-A9D8-6E72FC711538}" dt="2023-11-08T01:28:48.029" v="192" actId="1076"/>
          <ac:picMkLst>
            <pc:docMk/>
            <pc:sldMk cId="2567132248" sldId="276"/>
            <ac:picMk id="9" creationId="{651F7644-7887-2089-4EDE-39437FF6F0CF}"/>
          </ac:picMkLst>
        </pc:picChg>
        <pc:picChg chg="add mod">
          <ac:chgData name="Rupa Pyaram" userId="f64b06f50da13e9b" providerId="LiveId" clId="{752866E9-623B-49F6-A9D8-6E72FC711538}" dt="2023-11-08T00:23:53.646" v="136" actId="1076"/>
          <ac:picMkLst>
            <pc:docMk/>
            <pc:sldMk cId="2567132248" sldId="276"/>
            <ac:picMk id="12290" creationId="{0C675129-6A14-ED41-538E-581C5AC3EA00}"/>
          </ac:picMkLst>
        </pc:picChg>
        <pc:picChg chg="add del">
          <ac:chgData name="Rupa Pyaram" userId="f64b06f50da13e9b" providerId="LiveId" clId="{752866E9-623B-49F6-A9D8-6E72FC711538}" dt="2023-11-08T00:25:15.563" v="148"/>
          <ac:picMkLst>
            <pc:docMk/>
            <pc:sldMk cId="2567132248" sldId="276"/>
            <ac:picMk id="12292" creationId="{ED4BE343-B9AE-E700-5D6E-DC9D159466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DBD85-20F4-4AF4-A9D3-FBE3C5CEA1C0}"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411B8-C432-4013-B894-2C7EBA57BDA2}" type="slidenum">
              <a:rPr lang="en-IN" smtClean="0"/>
              <a:t>‹#›</a:t>
            </a:fld>
            <a:endParaRPr lang="en-IN"/>
          </a:p>
        </p:txBody>
      </p:sp>
    </p:spTree>
    <p:extLst>
      <p:ext uri="{BB962C8B-B14F-4D97-AF65-F5344CB8AC3E}">
        <p14:creationId xmlns:p14="http://schemas.microsoft.com/office/powerpoint/2010/main" val="102782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23411B8-C432-4013-B894-2C7EBA57BDA2}" type="slidenum">
              <a:rPr lang="en-IN" smtClean="0"/>
              <a:t>6</a:t>
            </a:fld>
            <a:endParaRPr lang="en-IN"/>
          </a:p>
        </p:txBody>
      </p:sp>
    </p:spTree>
    <p:extLst>
      <p:ext uri="{BB962C8B-B14F-4D97-AF65-F5344CB8AC3E}">
        <p14:creationId xmlns:p14="http://schemas.microsoft.com/office/powerpoint/2010/main" val="23053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2373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01554A-22D3-4848-8482-9FFBAE24B4D7}"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2911390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71976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3204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2934212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469249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1645602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1835935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75234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82409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268678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01554A-22D3-4848-8482-9FFBAE24B4D7}"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1021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01554A-22D3-4848-8482-9FFBAE24B4D7}" type="datetimeFigureOut">
              <a:rPr lang="en-IN" smtClean="0"/>
              <a:t>08-11-2023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4193926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369325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423106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801554A-22D3-4848-8482-9FFBAE24B4D7}" type="datetimeFigureOut">
              <a:rPr lang="en-IN" smtClean="0"/>
              <a:t>08-11-2023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324672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01554A-22D3-4848-8482-9FFBAE24B4D7}" type="datetimeFigureOut">
              <a:rPr lang="en-IN" smtClean="0"/>
              <a:t>08-11-2023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F7126F-C4F7-4A4B-8640-313F595081CD}" type="slidenum">
              <a:rPr lang="en-IN" smtClean="0"/>
              <a:t>‹#›</a:t>
            </a:fld>
            <a:endParaRPr lang="en-IN"/>
          </a:p>
        </p:txBody>
      </p:sp>
    </p:spTree>
    <p:extLst>
      <p:ext uri="{BB962C8B-B14F-4D97-AF65-F5344CB8AC3E}">
        <p14:creationId xmlns:p14="http://schemas.microsoft.com/office/powerpoint/2010/main" val="48972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801554A-22D3-4848-8482-9FFBAE24B4D7}" type="datetimeFigureOut">
              <a:rPr lang="en-IN" smtClean="0"/>
              <a:t>08-11-2023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F7126F-C4F7-4A4B-8640-313F595081CD}" type="slidenum">
              <a:rPr lang="en-IN" smtClean="0"/>
              <a:t>‹#›</a:t>
            </a:fld>
            <a:endParaRPr lang="en-IN"/>
          </a:p>
        </p:txBody>
      </p:sp>
    </p:spTree>
    <p:extLst>
      <p:ext uri="{BB962C8B-B14F-4D97-AF65-F5344CB8AC3E}">
        <p14:creationId xmlns:p14="http://schemas.microsoft.com/office/powerpoint/2010/main" val="338522073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en.wikipedia.org/wiki/File:Groovy-logo.svg" TargetMode="External"/><Relationship Id="rId5" Type="http://schemas.openxmlformats.org/officeDocument/2006/relationships/image" Target="../media/image8.png"/><Relationship Id="rId4" Type="http://schemas.openxmlformats.org/officeDocument/2006/relationships/hyperlink" Target="https://markus-gattol.name/ws/mongodb.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7413-09B1-F074-0DF0-E6440C267F3E}"/>
              </a:ext>
            </a:extLst>
          </p:cNvPr>
          <p:cNvSpPr>
            <a:spLocks noGrp="1"/>
          </p:cNvSpPr>
          <p:nvPr>
            <p:ph type="ctrTitle"/>
          </p:nvPr>
        </p:nvSpPr>
        <p:spPr>
          <a:xfrm>
            <a:off x="1899025" y="2552779"/>
            <a:ext cx="8186269" cy="766482"/>
          </a:xfrm>
        </p:spPr>
        <p:txBody>
          <a:bodyPr/>
          <a:lstStyle/>
          <a:p>
            <a:r>
              <a:rPr lang="en-IN" sz="2800" dirty="0"/>
              <a:t>CO7217- AGILE CLOUD AUTOMATION 2023-24 </a:t>
            </a:r>
            <a:br>
              <a:rPr lang="en-IN" sz="2800" dirty="0"/>
            </a:br>
            <a:r>
              <a:rPr lang="en-IN" sz="2800" dirty="0"/>
              <a:t>						</a:t>
            </a:r>
            <a:r>
              <a:rPr lang="en-IN" sz="2000" dirty="0"/>
              <a:t>MINI PROJECT 1</a:t>
            </a:r>
          </a:p>
        </p:txBody>
      </p:sp>
      <p:sp>
        <p:nvSpPr>
          <p:cNvPr id="3" name="Subtitle 2">
            <a:extLst>
              <a:ext uri="{FF2B5EF4-FFF2-40B4-BE49-F238E27FC236}">
                <a16:creationId xmlns:a16="http://schemas.microsoft.com/office/drawing/2014/main" id="{B907B1C7-91CB-5458-FF56-D3E5ED781DAD}"/>
              </a:ext>
            </a:extLst>
          </p:cNvPr>
          <p:cNvSpPr>
            <a:spLocks noGrp="1"/>
          </p:cNvSpPr>
          <p:nvPr>
            <p:ph type="subTitle" idx="1"/>
          </p:nvPr>
        </p:nvSpPr>
        <p:spPr>
          <a:xfrm>
            <a:off x="908375" y="4192334"/>
            <a:ext cx="9293862" cy="2281524"/>
          </a:xfrm>
        </p:spPr>
        <p:txBody>
          <a:bodyPr>
            <a:normAutofit/>
          </a:bodyPr>
          <a:lstStyle/>
          <a:p>
            <a:r>
              <a:rPr lang="en-IN" sz="1600" b="1" dirty="0"/>
              <a:t>Presenters:</a:t>
            </a:r>
          </a:p>
          <a:p>
            <a:pPr marL="457200" indent="-457200">
              <a:buAutoNum type="arabicPeriod"/>
            </a:pPr>
            <a:r>
              <a:rPr lang="en-IN" sz="1600" b="1" dirty="0"/>
              <a:t>Adarsh mirajkar - am1501</a:t>
            </a:r>
          </a:p>
          <a:p>
            <a:pPr marL="457200" indent="-457200">
              <a:buAutoNum type="arabicPeriod"/>
            </a:pPr>
            <a:r>
              <a:rPr lang="en-IN" sz="1600" b="1" dirty="0"/>
              <a:t>ANSHIKA BARANWAL- AB1258</a:t>
            </a:r>
          </a:p>
          <a:p>
            <a:pPr marL="457200" indent="-457200">
              <a:buAutoNum type="arabicPeriod"/>
            </a:pPr>
            <a:r>
              <a:rPr lang="en-IN" sz="1600" b="1" dirty="0"/>
              <a:t>ATHARVA MALI – ama79</a:t>
            </a:r>
          </a:p>
          <a:p>
            <a:pPr marL="457200" indent="-457200">
              <a:buAutoNum type="arabicPeriod"/>
            </a:pPr>
            <a:r>
              <a:rPr lang="en-IN" sz="1600" b="1" dirty="0"/>
              <a:t>GOPINATH VARADARAJAN - GV58</a:t>
            </a:r>
          </a:p>
          <a:p>
            <a:pPr marL="457200" indent="-457200">
              <a:buAutoNum type="arabicPeriod"/>
            </a:pPr>
            <a:r>
              <a:rPr lang="en-IN" sz="1600" b="1" dirty="0"/>
              <a:t>RUPA PYARAM - REP32</a:t>
            </a:r>
          </a:p>
          <a:p>
            <a:pPr marL="457200" indent="-457200">
              <a:buAutoNum type="arabicPeriod"/>
            </a:pPr>
            <a:endParaRPr lang="en-IN" sz="1600" dirty="0"/>
          </a:p>
        </p:txBody>
      </p:sp>
      <p:pic>
        <p:nvPicPr>
          <p:cNvPr id="5" name="Picture 4">
            <a:extLst>
              <a:ext uri="{FF2B5EF4-FFF2-40B4-BE49-F238E27FC236}">
                <a16:creationId xmlns:a16="http://schemas.microsoft.com/office/drawing/2014/main" id="{65963C54-B555-1DC5-B548-7818A5347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06" y="384142"/>
            <a:ext cx="2135247" cy="646146"/>
          </a:xfrm>
          <a:prstGeom prst="rect">
            <a:avLst/>
          </a:prstGeom>
        </p:spPr>
      </p:pic>
      <p:pic>
        <p:nvPicPr>
          <p:cNvPr id="7" name="Picture 6">
            <a:extLst>
              <a:ext uri="{FF2B5EF4-FFF2-40B4-BE49-F238E27FC236}">
                <a16:creationId xmlns:a16="http://schemas.microsoft.com/office/drawing/2014/main" id="{B8893331-922A-5DA1-CFF1-CAC5F23D41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75770" y="4733364"/>
            <a:ext cx="3809524" cy="1269841"/>
          </a:xfrm>
          <a:prstGeom prst="rect">
            <a:avLst/>
          </a:prstGeom>
        </p:spPr>
      </p:pic>
      <p:pic>
        <p:nvPicPr>
          <p:cNvPr id="13" name="Picture 12">
            <a:extLst>
              <a:ext uri="{FF2B5EF4-FFF2-40B4-BE49-F238E27FC236}">
                <a16:creationId xmlns:a16="http://schemas.microsoft.com/office/drawing/2014/main" id="{61284392-7565-17FA-CE1F-1A150352D23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51120" y="260268"/>
            <a:ext cx="3398520" cy="1695941"/>
          </a:xfrm>
          <a:prstGeom prst="rect">
            <a:avLst/>
          </a:prstGeom>
        </p:spPr>
      </p:pic>
      <p:sp>
        <p:nvSpPr>
          <p:cNvPr id="4" name="TextBox 3">
            <a:extLst>
              <a:ext uri="{FF2B5EF4-FFF2-40B4-BE49-F238E27FC236}">
                <a16:creationId xmlns:a16="http://schemas.microsoft.com/office/drawing/2014/main" id="{73131762-2761-0830-635A-40F5AEA9BCD2}"/>
              </a:ext>
            </a:extLst>
          </p:cNvPr>
          <p:cNvSpPr txBox="1"/>
          <p:nvPr/>
        </p:nvSpPr>
        <p:spPr>
          <a:xfrm>
            <a:off x="1899024" y="3282948"/>
            <a:ext cx="8303213" cy="400110"/>
          </a:xfrm>
          <a:prstGeom prst="rect">
            <a:avLst/>
          </a:prstGeom>
          <a:noFill/>
        </p:spPr>
        <p:txBody>
          <a:bodyPr wrap="square" rtlCol="0">
            <a:spAutoFit/>
          </a:bodyPr>
          <a:lstStyle/>
          <a:p>
            <a:r>
              <a:rPr lang="en-IN" sz="2000" b="1" dirty="0"/>
              <a:t>Insight about the airline delays by airports(2003-2016) monthly</a:t>
            </a:r>
          </a:p>
        </p:txBody>
      </p:sp>
    </p:spTree>
    <p:extLst>
      <p:ext uri="{BB962C8B-B14F-4D97-AF65-F5344CB8AC3E}">
        <p14:creationId xmlns:p14="http://schemas.microsoft.com/office/powerpoint/2010/main" val="78111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95D9B7E-AB67-D08F-07B7-3578C1DE8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91" y="1894249"/>
            <a:ext cx="6879543" cy="41220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CBB89B3-635B-9D42-497E-4C0EB107C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172" y="1894249"/>
            <a:ext cx="4853828" cy="30695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69E348-436B-56BA-064A-F3320C1E0F2C}"/>
              </a:ext>
            </a:extLst>
          </p:cNvPr>
          <p:cNvSpPr txBox="1"/>
          <p:nvPr/>
        </p:nvSpPr>
        <p:spPr>
          <a:xfrm>
            <a:off x="349624" y="349624"/>
            <a:ext cx="11447929" cy="1200329"/>
          </a:xfrm>
          <a:prstGeom prst="rect">
            <a:avLst/>
          </a:prstGeom>
          <a:noFill/>
        </p:spPr>
        <p:txBody>
          <a:bodyPr wrap="square" rtlCol="0">
            <a:spAutoFit/>
          </a:bodyPr>
          <a:lstStyle/>
          <a:p>
            <a:r>
              <a:rPr lang="en-US" b="1" dirty="0">
                <a:effectLst/>
              </a:rPr>
              <a:t>Query 4 – </a:t>
            </a:r>
            <a:r>
              <a:rPr lang="en-US" b="1" dirty="0">
                <a:solidFill>
                  <a:schemeClr val="accent3"/>
                </a:solidFill>
                <a:effectLst/>
              </a:rPr>
              <a:t>Data </a:t>
            </a:r>
            <a:r>
              <a:rPr lang="en-US" b="1" dirty="0">
                <a:solidFill>
                  <a:schemeClr val="accent3"/>
                </a:solidFill>
              </a:rPr>
              <a:t>Projection</a:t>
            </a:r>
            <a:endParaRPr lang="en-US" b="1" dirty="0">
              <a:solidFill>
                <a:schemeClr val="accent3"/>
              </a:solidFill>
              <a:effectLst/>
            </a:endParaRPr>
          </a:p>
          <a:p>
            <a:r>
              <a:rPr lang="en-US" dirty="0"/>
              <a:t>U</a:t>
            </a:r>
            <a:r>
              <a:rPr lang="en-US" dirty="0">
                <a:effectLst/>
              </a:rPr>
              <a:t>sing Data projection we have calculated the total weather delays and also calculated the total minutes in the weather delay and printing the information for the each airport</a:t>
            </a:r>
          </a:p>
          <a:p>
            <a:endParaRPr lang="en-IN" dirty="0"/>
          </a:p>
        </p:txBody>
      </p:sp>
      <p:sp>
        <p:nvSpPr>
          <p:cNvPr id="3" name="TextBox 2">
            <a:extLst>
              <a:ext uri="{FF2B5EF4-FFF2-40B4-BE49-F238E27FC236}">
                <a16:creationId xmlns:a16="http://schemas.microsoft.com/office/drawing/2014/main" id="{6FD21287-1D21-B9B3-FF9D-999D6FF90590}"/>
              </a:ext>
            </a:extLst>
          </p:cNvPr>
          <p:cNvSpPr txBox="1"/>
          <p:nvPr/>
        </p:nvSpPr>
        <p:spPr>
          <a:xfrm>
            <a:off x="394447" y="1365287"/>
            <a:ext cx="1004047" cy="369332"/>
          </a:xfrm>
          <a:prstGeom prst="rect">
            <a:avLst/>
          </a:prstGeom>
          <a:noFill/>
        </p:spPr>
        <p:txBody>
          <a:bodyPr wrap="square" rtlCol="0">
            <a:spAutoFit/>
          </a:bodyPr>
          <a:lstStyle/>
          <a:p>
            <a:r>
              <a:rPr lang="en-IN" dirty="0"/>
              <a:t>Code:</a:t>
            </a:r>
          </a:p>
        </p:txBody>
      </p:sp>
      <p:sp>
        <p:nvSpPr>
          <p:cNvPr id="4" name="TextBox 3">
            <a:extLst>
              <a:ext uri="{FF2B5EF4-FFF2-40B4-BE49-F238E27FC236}">
                <a16:creationId xmlns:a16="http://schemas.microsoft.com/office/drawing/2014/main" id="{6307C1AC-F686-E6A0-36CA-F419BABBB06D}"/>
              </a:ext>
            </a:extLst>
          </p:cNvPr>
          <p:cNvSpPr txBox="1"/>
          <p:nvPr/>
        </p:nvSpPr>
        <p:spPr>
          <a:xfrm>
            <a:off x="7119675" y="1365287"/>
            <a:ext cx="1156447" cy="369332"/>
          </a:xfrm>
          <a:prstGeom prst="rect">
            <a:avLst/>
          </a:prstGeom>
          <a:noFill/>
        </p:spPr>
        <p:txBody>
          <a:bodyPr wrap="square" rtlCol="0">
            <a:spAutoFit/>
          </a:bodyPr>
          <a:lstStyle/>
          <a:p>
            <a:r>
              <a:rPr lang="en-IN" dirty="0"/>
              <a:t>Output:</a:t>
            </a:r>
          </a:p>
        </p:txBody>
      </p:sp>
      <p:sp>
        <p:nvSpPr>
          <p:cNvPr id="6" name="TextBox 5">
            <a:extLst>
              <a:ext uri="{FF2B5EF4-FFF2-40B4-BE49-F238E27FC236}">
                <a16:creationId xmlns:a16="http://schemas.microsoft.com/office/drawing/2014/main" id="{8E75E448-CF20-1C9E-2B17-8BC9706DFDE7}"/>
              </a:ext>
            </a:extLst>
          </p:cNvPr>
          <p:cNvSpPr txBox="1"/>
          <p:nvPr/>
        </p:nvSpPr>
        <p:spPr>
          <a:xfrm>
            <a:off x="10281863" y="6401068"/>
            <a:ext cx="6097712" cy="369332"/>
          </a:xfrm>
          <a:prstGeom prst="rect">
            <a:avLst/>
          </a:prstGeom>
          <a:noFill/>
        </p:spPr>
        <p:txBody>
          <a:bodyPr wrap="square">
            <a:spAutoFit/>
          </a:bodyPr>
          <a:lstStyle/>
          <a:p>
            <a:r>
              <a:rPr lang="en-IN" sz="1800" b="1" u="sng" dirty="0">
                <a:solidFill>
                  <a:srgbClr val="FF0000"/>
                </a:solidFill>
              </a:rPr>
              <a:t>User-rep32</a:t>
            </a:r>
            <a:endParaRPr lang="en-IN" b="1" u="sng" dirty="0">
              <a:solidFill>
                <a:srgbClr val="FF0000"/>
              </a:solidFill>
            </a:endParaRPr>
          </a:p>
        </p:txBody>
      </p:sp>
    </p:spTree>
    <p:extLst>
      <p:ext uri="{BB962C8B-B14F-4D97-AF65-F5344CB8AC3E}">
        <p14:creationId xmlns:p14="http://schemas.microsoft.com/office/powerpoint/2010/main" val="963143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F714-A4D0-0465-7B62-0B37DE4D6BF7}"/>
              </a:ext>
            </a:extLst>
          </p:cNvPr>
          <p:cNvSpPr>
            <a:spLocks noGrp="1"/>
          </p:cNvSpPr>
          <p:nvPr>
            <p:ph type="title"/>
          </p:nvPr>
        </p:nvSpPr>
        <p:spPr/>
        <p:txBody>
          <a:bodyPr/>
          <a:lstStyle/>
          <a:p>
            <a:r>
              <a:rPr lang="en-IN" sz="4400" b="1" dirty="0"/>
              <a:t>Exercise 3:</a:t>
            </a:r>
            <a:endParaRPr lang="en-IN" dirty="0"/>
          </a:p>
        </p:txBody>
      </p:sp>
      <p:sp>
        <p:nvSpPr>
          <p:cNvPr id="3" name="Content Placeholder 2">
            <a:extLst>
              <a:ext uri="{FF2B5EF4-FFF2-40B4-BE49-F238E27FC236}">
                <a16:creationId xmlns:a16="http://schemas.microsoft.com/office/drawing/2014/main" id="{E4713887-B12A-F6A9-AC03-A7611404BEEA}"/>
              </a:ext>
            </a:extLst>
          </p:cNvPr>
          <p:cNvSpPr>
            <a:spLocks noGrp="1"/>
          </p:cNvSpPr>
          <p:nvPr>
            <p:ph idx="1"/>
          </p:nvPr>
        </p:nvSpPr>
        <p:spPr/>
        <p:txBody>
          <a:bodyPr/>
          <a:lstStyle/>
          <a:p>
            <a:r>
              <a:rPr lang="en-US" b="0" i="0" dirty="0">
                <a:solidFill>
                  <a:srgbClr val="D1D5DB"/>
                </a:solidFill>
                <a:effectLst/>
                <a:latin typeface="Söhne"/>
              </a:rPr>
              <a:t>MongoDB is a popular open-source NoSQL database management system known for its flexibility, scalability, and ease of use.</a:t>
            </a:r>
          </a:p>
          <a:p>
            <a:r>
              <a:rPr lang="en-US" b="0" i="0" dirty="0">
                <a:solidFill>
                  <a:srgbClr val="D1D5DB"/>
                </a:solidFill>
                <a:effectLst/>
                <a:latin typeface="Söhne"/>
              </a:rPr>
              <a:t>MongoDB is designed to handle large volumes</a:t>
            </a:r>
            <a:endParaRPr lang="en-IN" dirty="0"/>
          </a:p>
        </p:txBody>
      </p:sp>
      <p:sp>
        <p:nvSpPr>
          <p:cNvPr id="4" name="TextBox 3">
            <a:extLst>
              <a:ext uri="{FF2B5EF4-FFF2-40B4-BE49-F238E27FC236}">
                <a16:creationId xmlns:a16="http://schemas.microsoft.com/office/drawing/2014/main" id="{0D5CEB68-7442-FF50-5DAC-3591ED165FBB}"/>
              </a:ext>
            </a:extLst>
          </p:cNvPr>
          <p:cNvSpPr txBox="1"/>
          <p:nvPr/>
        </p:nvSpPr>
        <p:spPr>
          <a:xfrm>
            <a:off x="809740" y="1352918"/>
            <a:ext cx="5129047" cy="400110"/>
          </a:xfrm>
          <a:prstGeom prst="rect">
            <a:avLst/>
          </a:prstGeom>
          <a:noFill/>
        </p:spPr>
        <p:txBody>
          <a:bodyPr wrap="square" rtlCol="0">
            <a:spAutoFit/>
          </a:bodyPr>
          <a:lstStyle/>
          <a:p>
            <a:r>
              <a:rPr lang="en-IN" sz="2000" dirty="0"/>
              <a:t>MongoDB</a:t>
            </a:r>
            <a:endParaRPr lang="en-IN" dirty="0"/>
          </a:p>
        </p:txBody>
      </p:sp>
      <p:sp>
        <p:nvSpPr>
          <p:cNvPr id="6" name="TextBox 5">
            <a:extLst>
              <a:ext uri="{FF2B5EF4-FFF2-40B4-BE49-F238E27FC236}">
                <a16:creationId xmlns:a16="http://schemas.microsoft.com/office/drawing/2014/main" id="{1E851571-2320-956B-10B4-963D6F26FC70}"/>
              </a:ext>
            </a:extLst>
          </p:cNvPr>
          <p:cNvSpPr txBox="1"/>
          <p:nvPr/>
        </p:nvSpPr>
        <p:spPr>
          <a:xfrm>
            <a:off x="10449146" y="6248399"/>
            <a:ext cx="6097772" cy="369332"/>
          </a:xfrm>
          <a:prstGeom prst="rect">
            <a:avLst/>
          </a:prstGeom>
          <a:noFill/>
        </p:spPr>
        <p:txBody>
          <a:bodyPr wrap="square">
            <a:spAutoFit/>
          </a:bodyPr>
          <a:lstStyle/>
          <a:p>
            <a:r>
              <a:rPr lang="en-IN" sz="1800" b="1" u="sng" dirty="0">
                <a:solidFill>
                  <a:srgbClr val="FF0000"/>
                </a:solidFill>
              </a:rPr>
              <a:t>User-gv58</a:t>
            </a:r>
            <a:endParaRPr lang="en-IN" b="1" u="sng" dirty="0">
              <a:solidFill>
                <a:srgbClr val="FF0000"/>
              </a:solidFill>
            </a:endParaRPr>
          </a:p>
        </p:txBody>
      </p:sp>
    </p:spTree>
    <p:extLst>
      <p:ext uri="{BB962C8B-B14F-4D97-AF65-F5344CB8AC3E}">
        <p14:creationId xmlns:p14="http://schemas.microsoft.com/office/powerpoint/2010/main" val="41428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331F-A66C-B951-C3C8-8E7BC59D4973}"/>
              </a:ext>
            </a:extLst>
          </p:cNvPr>
          <p:cNvSpPr>
            <a:spLocks noGrp="1"/>
          </p:cNvSpPr>
          <p:nvPr>
            <p:ph type="ctrTitle"/>
          </p:nvPr>
        </p:nvSpPr>
        <p:spPr>
          <a:xfrm>
            <a:off x="193727" y="152400"/>
            <a:ext cx="11876353" cy="1707814"/>
          </a:xfrm>
        </p:spPr>
        <p:txBody>
          <a:bodyPr/>
          <a:lstStyle/>
          <a:p>
            <a:pPr rtl="0"/>
            <a:br>
              <a:rPr lang="en-IN" sz="2000" b="1" dirty="0"/>
            </a:br>
            <a:br>
              <a:rPr lang="en-IN" sz="2000" b="1" dirty="0"/>
            </a:br>
            <a:br>
              <a:rPr lang="en-US" sz="800" dirty="0">
                <a:effectLst/>
                <a:latin typeface="-apple-system"/>
              </a:rPr>
            </a:br>
            <a:br>
              <a:rPr lang="en-US" sz="2000" dirty="0">
                <a:effectLst/>
                <a:latin typeface="-apple-system"/>
              </a:rPr>
            </a:br>
            <a:r>
              <a:rPr lang="en-US" sz="2000" b="1" dirty="0">
                <a:effectLst/>
                <a:latin typeface="-apple-system"/>
              </a:rPr>
              <a:t>Query 1 - </a:t>
            </a:r>
            <a:br>
              <a:rPr lang="en-US" sz="2000" b="1" dirty="0">
                <a:effectLst/>
                <a:latin typeface="-apple-system"/>
              </a:rPr>
            </a:br>
            <a:r>
              <a:rPr lang="en-US" sz="2000" b="1" dirty="0">
                <a:effectLst/>
                <a:latin typeface="-apple-system"/>
              </a:rPr>
              <a:t>Query to find the total flights delayed in the year 2004</a:t>
            </a:r>
            <a:br>
              <a:rPr lang="en-US" sz="800" dirty="0">
                <a:effectLst/>
                <a:latin typeface="-apple-system"/>
              </a:rPr>
            </a:br>
            <a:endParaRPr lang="en-IN" sz="2000" dirty="0"/>
          </a:p>
        </p:txBody>
      </p:sp>
      <p:pic>
        <p:nvPicPr>
          <p:cNvPr id="5" name="Picture 4">
            <a:extLst>
              <a:ext uri="{FF2B5EF4-FFF2-40B4-BE49-F238E27FC236}">
                <a16:creationId xmlns:a16="http://schemas.microsoft.com/office/drawing/2014/main" id="{A62E3353-9D93-C512-678F-D9C3CBD07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894125"/>
            <a:ext cx="6365040" cy="4864304"/>
          </a:xfrm>
          <a:prstGeom prst="rect">
            <a:avLst/>
          </a:prstGeom>
        </p:spPr>
      </p:pic>
      <p:pic>
        <p:nvPicPr>
          <p:cNvPr id="7" name="Picture 6">
            <a:extLst>
              <a:ext uri="{FF2B5EF4-FFF2-40B4-BE49-F238E27FC236}">
                <a16:creationId xmlns:a16="http://schemas.microsoft.com/office/drawing/2014/main" id="{F110DE8A-2796-7FB6-DBB1-260DB4B00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626" y="1992695"/>
            <a:ext cx="4788707" cy="1707813"/>
          </a:xfrm>
          <a:prstGeom prst="rect">
            <a:avLst/>
          </a:prstGeom>
        </p:spPr>
      </p:pic>
      <p:sp>
        <p:nvSpPr>
          <p:cNvPr id="8" name="TextBox 7">
            <a:extLst>
              <a:ext uri="{FF2B5EF4-FFF2-40B4-BE49-F238E27FC236}">
                <a16:creationId xmlns:a16="http://schemas.microsoft.com/office/drawing/2014/main" id="{7F36A8FE-AEC9-04F1-4FD0-2EE04F83BC11}"/>
              </a:ext>
            </a:extLst>
          </p:cNvPr>
          <p:cNvSpPr txBox="1"/>
          <p:nvPr/>
        </p:nvSpPr>
        <p:spPr>
          <a:xfrm>
            <a:off x="6802989" y="1492809"/>
            <a:ext cx="1445050" cy="369332"/>
          </a:xfrm>
          <a:prstGeom prst="rect">
            <a:avLst/>
          </a:prstGeom>
          <a:noFill/>
        </p:spPr>
        <p:txBody>
          <a:bodyPr wrap="square" rtlCol="0">
            <a:spAutoFit/>
          </a:bodyPr>
          <a:lstStyle/>
          <a:p>
            <a:r>
              <a:rPr lang="en-IN" dirty="0"/>
              <a:t>Output:</a:t>
            </a:r>
          </a:p>
        </p:txBody>
      </p:sp>
      <p:sp>
        <p:nvSpPr>
          <p:cNvPr id="9" name="TextBox 8">
            <a:extLst>
              <a:ext uri="{FF2B5EF4-FFF2-40B4-BE49-F238E27FC236}">
                <a16:creationId xmlns:a16="http://schemas.microsoft.com/office/drawing/2014/main" id="{8CE480BC-DEFA-4A30-DF25-5E86ECB4F514}"/>
              </a:ext>
            </a:extLst>
          </p:cNvPr>
          <p:cNvSpPr txBox="1"/>
          <p:nvPr/>
        </p:nvSpPr>
        <p:spPr>
          <a:xfrm>
            <a:off x="274320" y="1492809"/>
            <a:ext cx="960519" cy="369332"/>
          </a:xfrm>
          <a:prstGeom prst="rect">
            <a:avLst/>
          </a:prstGeom>
          <a:noFill/>
        </p:spPr>
        <p:txBody>
          <a:bodyPr wrap="none" rtlCol="0">
            <a:spAutoFit/>
          </a:bodyPr>
          <a:lstStyle/>
          <a:p>
            <a:r>
              <a:rPr lang="en-IN" dirty="0"/>
              <a:t>Code :</a:t>
            </a:r>
          </a:p>
        </p:txBody>
      </p:sp>
      <p:sp>
        <p:nvSpPr>
          <p:cNvPr id="4" name="TextBox 3">
            <a:extLst>
              <a:ext uri="{FF2B5EF4-FFF2-40B4-BE49-F238E27FC236}">
                <a16:creationId xmlns:a16="http://schemas.microsoft.com/office/drawing/2014/main" id="{B203FA4E-728C-CF9F-93D2-D06897B8EDD9}"/>
              </a:ext>
            </a:extLst>
          </p:cNvPr>
          <p:cNvSpPr txBox="1"/>
          <p:nvPr/>
        </p:nvSpPr>
        <p:spPr>
          <a:xfrm>
            <a:off x="10569540" y="6257231"/>
            <a:ext cx="6097712" cy="369332"/>
          </a:xfrm>
          <a:prstGeom prst="rect">
            <a:avLst/>
          </a:prstGeom>
          <a:noFill/>
        </p:spPr>
        <p:txBody>
          <a:bodyPr wrap="square">
            <a:spAutoFit/>
          </a:bodyPr>
          <a:lstStyle/>
          <a:p>
            <a:r>
              <a:rPr lang="en-IN" sz="1800" b="1" u="sng" dirty="0">
                <a:solidFill>
                  <a:srgbClr val="FF0000"/>
                </a:solidFill>
              </a:rPr>
              <a:t>User-gv58</a:t>
            </a:r>
            <a:endParaRPr lang="en-IN" b="1" u="sng" dirty="0">
              <a:solidFill>
                <a:srgbClr val="FF0000"/>
              </a:solidFill>
            </a:endParaRPr>
          </a:p>
        </p:txBody>
      </p:sp>
    </p:spTree>
    <p:extLst>
      <p:ext uri="{BB962C8B-B14F-4D97-AF65-F5344CB8AC3E}">
        <p14:creationId xmlns:p14="http://schemas.microsoft.com/office/powerpoint/2010/main" val="606494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1197C89-3963-C181-FC2D-073880DA3956}"/>
              </a:ext>
            </a:extLst>
          </p:cNvPr>
          <p:cNvSpPr txBox="1"/>
          <p:nvPr/>
        </p:nvSpPr>
        <p:spPr>
          <a:xfrm>
            <a:off x="377619" y="4330586"/>
            <a:ext cx="1354238" cy="369332"/>
          </a:xfrm>
          <a:prstGeom prst="rect">
            <a:avLst/>
          </a:prstGeom>
          <a:noFill/>
        </p:spPr>
        <p:txBody>
          <a:bodyPr wrap="square" rtlCol="0">
            <a:spAutoFit/>
          </a:bodyPr>
          <a:lstStyle/>
          <a:p>
            <a:r>
              <a:rPr lang="en-IN" dirty="0"/>
              <a:t>Output:</a:t>
            </a:r>
          </a:p>
        </p:txBody>
      </p:sp>
      <p:sp>
        <p:nvSpPr>
          <p:cNvPr id="11" name="TextBox 10">
            <a:extLst>
              <a:ext uri="{FF2B5EF4-FFF2-40B4-BE49-F238E27FC236}">
                <a16:creationId xmlns:a16="http://schemas.microsoft.com/office/drawing/2014/main" id="{0DBA5E03-1302-B0FF-0233-4D9AF31D95B4}"/>
              </a:ext>
            </a:extLst>
          </p:cNvPr>
          <p:cNvSpPr txBox="1"/>
          <p:nvPr/>
        </p:nvSpPr>
        <p:spPr>
          <a:xfrm>
            <a:off x="157486" y="213360"/>
            <a:ext cx="11780514" cy="646331"/>
          </a:xfrm>
          <a:prstGeom prst="rect">
            <a:avLst/>
          </a:prstGeom>
          <a:noFill/>
        </p:spPr>
        <p:txBody>
          <a:bodyPr wrap="square" rtlCol="0">
            <a:spAutoFit/>
          </a:bodyPr>
          <a:lstStyle/>
          <a:p>
            <a:r>
              <a:rPr lang="en-US" dirty="0"/>
              <a:t>Query 2 - </a:t>
            </a:r>
          </a:p>
          <a:p>
            <a:r>
              <a:rPr lang="en-US" dirty="0"/>
              <a:t>Query to find airports with at least 150 carriers</a:t>
            </a:r>
            <a:endParaRPr lang="en-IN" dirty="0"/>
          </a:p>
        </p:txBody>
      </p:sp>
      <p:sp>
        <p:nvSpPr>
          <p:cNvPr id="12" name="TextBox 11">
            <a:extLst>
              <a:ext uri="{FF2B5EF4-FFF2-40B4-BE49-F238E27FC236}">
                <a16:creationId xmlns:a16="http://schemas.microsoft.com/office/drawing/2014/main" id="{1B25ED0E-D6D2-6947-A726-5C560326A5E8}"/>
              </a:ext>
            </a:extLst>
          </p:cNvPr>
          <p:cNvSpPr txBox="1"/>
          <p:nvPr/>
        </p:nvSpPr>
        <p:spPr>
          <a:xfrm>
            <a:off x="450427" y="914570"/>
            <a:ext cx="1747520" cy="369332"/>
          </a:xfrm>
          <a:prstGeom prst="rect">
            <a:avLst/>
          </a:prstGeom>
          <a:noFill/>
        </p:spPr>
        <p:txBody>
          <a:bodyPr wrap="square" rtlCol="0">
            <a:spAutoFit/>
          </a:bodyPr>
          <a:lstStyle/>
          <a:p>
            <a:r>
              <a:rPr lang="en-IN" dirty="0"/>
              <a:t>Code:</a:t>
            </a:r>
          </a:p>
        </p:txBody>
      </p:sp>
      <p:pic>
        <p:nvPicPr>
          <p:cNvPr id="3" name="Picture 2">
            <a:extLst>
              <a:ext uri="{FF2B5EF4-FFF2-40B4-BE49-F238E27FC236}">
                <a16:creationId xmlns:a16="http://schemas.microsoft.com/office/drawing/2014/main" id="{7CF754F6-DDA7-D203-501D-F00335FC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93" y="859691"/>
            <a:ext cx="7663139" cy="3655561"/>
          </a:xfrm>
          <a:prstGeom prst="rect">
            <a:avLst/>
          </a:prstGeom>
        </p:spPr>
      </p:pic>
      <p:pic>
        <p:nvPicPr>
          <p:cNvPr id="6" name="Picture 5">
            <a:extLst>
              <a:ext uri="{FF2B5EF4-FFF2-40B4-BE49-F238E27FC236}">
                <a16:creationId xmlns:a16="http://schemas.microsoft.com/office/drawing/2014/main" id="{C4EB9627-4179-1D23-DD39-CAFD1186A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8588" y="4699918"/>
            <a:ext cx="7713844" cy="1895173"/>
          </a:xfrm>
          <a:prstGeom prst="rect">
            <a:avLst/>
          </a:prstGeom>
        </p:spPr>
      </p:pic>
      <p:sp>
        <p:nvSpPr>
          <p:cNvPr id="4" name="TextBox 3">
            <a:extLst>
              <a:ext uri="{FF2B5EF4-FFF2-40B4-BE49-F238E27FC236}">
                <a16:creationId xmlns:a16="http://schemas.microsoft.com/office/drawing/2014/main" id="{CB919C19-1C58-A5C7-D17D-52BBA0AFC5C0}"/>
              </a:ext>
            </a:extLst>
          </p:cNvPr>
          <p:cNvSpPr txBox="1"/>
          <p:nvPr/>
        </p:nvSpPr>
        <p:spPr>
          <a:xfrm>
            <a:off x="10204598" y="6275308"/>
            <a:ext cx="6097772" cy="369332"/>
          </a:xfrm>
          <a:prstGeom prst="rect">
            <a:avLst/>
          </a:prstGeom>
          <a:noFill/>
        </p:spPr>
        <p:txBody>
          <a:bodyPr wrap="square">
            <a:spAutoFit/>
          </a:bodyPr>
          <a:lstStyle/>
          <a:p>
            <a:r>
              <a:rPr lang="en-IN" sz="1800" b="1" u="sng" dirty="0">
                <a:solidFill>
                  <a:srgbClr val="FF0000"/>
                </a:solidFill>
              </a:rPr>
              <a:t>User-gv58</a:t>
            </a:r>
            <a:endParaRPr lang="en-IN" b="1" u="sng" dirty="0">
              <a:solidFill>
                <a:srgbClr val="FF0000"/>
              </a:solidFill>
            </a:endParaRPr>
          </a:p>
        </p:txBody>
      </p:sp>
    </p:spTree>
    <p:extLst>
      <p:ext uri="{BB962C8B-B14F-4D97-AF65-F5344CB8AC3E}">
        <p14:creationId xmlns:p14="http://schemas.microsoft.com/office/powerpoint/2010/main" val="3805984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019F7-8646-1FDF-40E7-3D61C5D50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99" y="1699978"/>
            <a:ext cx="5598251" cy="4666098"/>
          </a:xfrm>
          <a:prstGeom prst="rect">
            <a:avLst/>
          </a:prstGeom>
        </p:spPr>
      </p:pic>
      <p:pic>
        <p:nvPicPr>
          <p:cNvPr id="6" name="Picture 5">
            <a:extLst>
              <a:ext uri="{FF2B5EF4-FFF2-40B4-BE49-F238E27FC236}">
                <a16:creationId xmlns:a16="http://schemas.microsoft.com/office/drawing/2014/main" id="{F049607C-E773-8AE2-B5E3-29B277976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66" y="1676152"/>
            <a:ext cx="4112250" cy="4689925"/>
          </a:xfrm>
          <a:prstGeom prst="rect">
            <a:avLst/>
          </a:prstGeom>
        </p:spPr>
      </p:pic>
      <p:sp>
        <p:nvSpPr>
          <p:cNvPr id="7" name="TextBox 6">
            <a:extLst>
              <a:ext uri="{FF2B5EF4-FFF2-40B4-BE49-F238E27FC236}">
                <a16:creationId xmlns:a16="http://schemas.microsoft.com/office/drawing/2014/main" id="{029DB254-AF9C-0050-B50E-0FD6BE4D3DF7}"/>
              </a:ext>
            </a:extLst>
          </p:cNvPr>
          <p:cNvSpPr txBox="1"/>
          <p:nvPr/>
        </p:nvSpPr>
        <p:spPr>
          <a:xfrm>
            <a:off x="6871034" y="1008666"/>
            <a:ext cx="1313727" cy="369332"/>
          </a:xfrm>
          <a:prstGeom prst="rect">
            <a:avLst/>
          </a:prstGeom>
          <a:noFill/>
        </p:spPr>
        <p:txBody>
          <a:bodyPr wrap="square" rtlCol="0">
            <a:spAutoFit/>
          </a:bodyPr>
          <a:lstStyle/>
          <a:p>
            <a:r>
              <a:rPr lang="en-IN" dirty="0"/>
              <a:t>Output:</a:t>
            </a:r>
          </a:p>
        </p:txBody>
      </p:sp>
      <p:sp>
        <p:nvSpPr>
          <p:cNvPr id="12" name="TextBox 11">
            <a:extLst>
              <a:ext uri="{FF2B5EF4-FFF2-40B4-BE49-F238E27FC236}">
                <a16:creationId xmlns:a16="http://schemas.microsoft.com/office/drawing/2014/main" id="{191F4217-C157-B117-9439-BBDEE82D7569}"/>
              </a:ext>
            </a:extLst>
          </p:cNvPr>
          <p:cNvSpPr txBox="1"/>
          <p:nvPr/>
        </p:nvSpPr>
        <p:spPr>
          <a:xfrm>
            <a:off x="312119" y="436494"/>
            <a:ext cx="10868817" cy="646331"/>
          </a:xfrm>
          <a:prstGeom prst="rect">
            <a:avLst/>
          </a:prstGeom>
          <a:noFill/>
        </p:spPr>
        <p:txBody>
          <a:bodyPr wrap="square" rtlCol="0">
            <a:spAutoFit/>
          </a:bodyPr>
          <a:lstStyle/>
          <a:p>
            <a:r>
              <a:rPr lang="en-US" b="1" dirty="0"/>
              <a:t>Query 3 - </a:t>
            </a:r>
          </a:p>
          <a:p>
            <a:r>
              <a:rPr lang="en-US" dirty="0"/>
              <a:t>Query to find the flight count by month</a:t>
            </a:r>
            <a:endParaRPr lang="en-IN" dirty="0"/>
          </a:p>
        </p:txBody>
      </p:sp>
      <p:sp>
        <p:nvSpPr>
          <p:cNvPr id="13" name="TextBox 12">
            <a:extLst>
              <a:ext uri="{FF2B5EF4-FFF2-40B4-BE49-F238E27FC236}">
                <a16:creationId xmlns:a16="http://schemas.microsoft.com/office/drawing/2014/main" id="{557BB285-79AE-10B6-14A3-368E63DFBCAC}"/>
              </a:ext>
            </a:extLst>
          </p:cNvPr>
          <p:cNvSpPr txBox="1"/>
          <p:nvPr/>
        </p:nvSpPr>
        <p:spPr>
          <a:xfrm>
            <a:off x="420068" y="1206735"/>
            <a:ext cx="1679241" cy="369332"/>
          </a:xfrm>
          <a:prstGeom prst="rect">
            <a:avLst/>
          </a:prstGeom>
          <a:noFill/>
        </p:spPr>
        <p:txBody>
          <a:bodyPr wrap="square" rtlCol="0">
            <a:spAutoFit/>
          </a:bodyPr>
          <a:lstStyle/>
          <a:p>
            <a:r>
              <a:rPr lang="en-IN" dirty="0"/>
              <a:t>Code:</a:t>
            </a:r>
          </a:p>
        </p:txBody>
      </p:sp>
      <p:sp>
        <p:nvSpPr>
          <p:cNvPr id="3" name="TextBox 2">
            <a:extLst>
              <a:ext uri="{FF2B5EF4-FFF2-40B4-BE49-F238E27FC236}">
                <a16:creationId xmlns:a16="http://schemas.microsoft.com/office/drawing/2014/main" id="{A7396489-F343-F552-E393-1C1742B8B815}"/>
              </a:ext>
            </a:extLst>
          </p:cNvPr>
          <p:cNvSpPr txBox="1"/>
          <p:nvPr/>
        </p:nvSpPr>
        <p:spPr>
          <a:xfrm>
            <a:off x="10733926" y="6421506"/>
            <a:ext cx="6097712" cy="369332"/>
          </a:xfrm>
          <a:prstGeom prst="rect">
            <a:avLst/>
          </a:prstGeom>
          <a:noFill/>
        </p:spPr>
        <p:txBody>
          <a:bodyPr wrap="square">
            <a:spAutoFit/>
          </a:bodyPr>
          <a:lstStyle/>
          <a:p>
            <a:r>
              <a:rPr lang="en-IN" sz="1800" b="1" u="sng" dirty="0">
                <a:solidFill>
                  <a:srgbClr val="FF0000"/>
                </a:solidFill>
              </a:rPr>
              <a:t>User-gv58</a:t>
            </a:r>
            <a:endParaRPr lang="en-IN" b="1" u="sng" dirty="0">
              <a:solidFill>
                <a:srgbClr val="FF0000"/>
              </a:solidFill>
            </a:endParaRPr>
          </a:p>
        </p:txBody>
      </p:sp>
    </p:spTree>
    <p:extLst>
      <p:ext uri="{BB962C8B-B14F-4D97-AF65-F5344CB8AC3E}">
        <p14:creationId xmlns:p14="http://schemas.microsoft.com/office/powerpoint/2010/main" val="8025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D09F78-F663-053B-54AC-6274DB28D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98" y="2598738"/>
            <a:ext cx="4867496" cy="3415591"/>
          </a:xfrm>
          <a:prstGeom prst="rect">
            <a:avLst/>
          </a:prstGeom>
        </p:spPr>
      </p:pic>
      <p:pic>
        <p:nvPicPr>
          <p:cNvPr id="6" name="Picture 5">
            <a:extLst>
              <a:ext uri="{FF2B5EF4-FFF2-40B4-BE49-F238E27FC236}">
                <a16:creationId xmlns:a16="http://schemas.microsoft.com/office/drawing/2014/main" id="{A53491D4-858D-C42E-46A7-D5160F7E9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667" y="2641615"/>
            <a:ext cx="6323635" cy="3453252"/>
          </a:xfrm>
          <a:prstGeom prst="rect">
            <a:avLst/>
          </a:prstGeom>
        </p:spPr>
      </p:pic>
      <p:sp>
        <p:nvSpPr>
          <p:cNvPr id="7" name="TextBox 6">
            <a:extLst>
              <a:ext uri="{FF2B5EF4-FFF2-40B4-BE49-F238E27FC236}">
                <a16:creationId xmlns:a16="http://schemas.microsoft.com/office/drawing/2014/main" id="{127E1FDF-E0C0-6F53-E1B4-4AB61E3C73EE}"/>
              </a:ext>
            </a:extLst>
          </p:cNvPr>
          <p:cNvSpPr txBox="1"/>
          <p:nvPr/>
        </p:nvSpPr>
        <p:spPr>
          <a:xfrm>
            <a:off x="5816824" y="1968225"/>
            <a:ext cx="1064872" cy="369332"/>
          </a:xfrm>
          <a:prstGeom prst="rect">
            <a:avLst/>
          </a:prstGeom>
          <a:noFill/>
        </p:spPr>
        <p:txBody>
          <a:bodyPr wrap="square" rtlCol="0">
            <a:spAutoFit/>
          </a:bodyPr>
          <a:lstStyle/>
          <a:p>
            <a:r>
              <a:rPr lang="en-IN" dirty="0"/>
              <a:t>Output:</a:t>
            </a:r>
          </a:p>
        </p:txBody>
      </p:sp>
      <p:sp>
        <p:nvSpPr>
          <p:cNvPr id="10" name="TextBox 9">
            <a:extLst>
              <a:ext uri="{FF2B5EF4-FFF2-40B4-BE49-F238E27FC236}">
                <a16:creationId xmlns:a16="http://schemas.microsoft.com/office/drawing/2014/main" id="{683B6BF1-273A-DFF3-98ED-55B3456E2D18}"/>
              </a:ext>
            </a:extLst>
          </p:cNvPr>
          <p:cNvSpPr txBox="1"/>
          <p:nvPr/>
        </p:nvSpPr>
        <p:spPr>
          <a:xfrm>
            <a:off x="509658" y="220111"/>
            <a:ext cx="10869542" cy="646331"/>
          </a:xfrm>
          <a:prstGeom prst="rect">
            <a:avLst/>
          </a:prstGeom>
          <a:noFill/>
        </p:spPr>
        <p:txBody>
          <a:bodyPr wrap="square" rtlCol="0">
            <a:spAutoFit/>
          </a:bodyPr>
          <a:lstStyle/>
          <a:p>
            <a:pPr rtl="0"/>
            <a:r>
              <a:rPr lang="en-US" b="1" dirty="0"/>
              <a:t>Query 4 – Data Projection</a:t>
            </a:r>
          </a:p>
          <a:p>
            <a:pPr rtl="0"/>
            <a:r>
              <a:rPr lang="en-US" b="1" dirty="0"/>
              <a:t>Simple projection query for the MongoDB Data</a:t>
            </a:r>
            <a:endParaRPr lang="en-US" dirty="0"/>
          </a:p>
        </p:txBody>
      </p:sp>
      <p:sp>
        <p:nvSpPr>
          <p:cNvPr id="11" name="TextBox 10">
            <a:extLst>
              <a:ext uri="{FF2B5EF4-FFF2-40B4-BE49-F238E27FC236}">
                <a16:creationId xmlns:a16="http://schemas.microsoft.com/office/drawing/2014/main" id="{B6056C83-685E-BEFD-AC94-2AB132743D67}"/>
              </a:ext>
            </a:extLst>
          </p:cNvPr>
          <p:cNvSpPr txBox="1"/>
          <p:nvPr/>
        </p:nvSpPr>
        <p:spPr>
          <a:xfrm>
            <a:off x="194698" y="1968225"/>
            <a:ext cx="896399" cy="369332"/>
          </a:xfrm>
          <a:prstGeom prst="rect">
            <a:avLst/>
          </a:prstGeom>
          <a:noFill/>
        </p:spPr>
        <p:txBody>
          <a:bodyPr wrap="none" rtlCol="0">
            <a:spAutoFit/>
          </a:bodyPr>
          <a:lstStyle/>
          <a:p>
            <a:r>
              <a:rPr lang="en-IN" dirty="0"/>
              <a:t>Code:</a:t>
            </a:r>
          </a:p>
        </p:txBody>
      </p:sp>
      <p:sp>
        <p:nvSpPr>
          <p:cNvPr id="3" name="TextBox 2">
            <a:extLst>
              <a:ext uri="{FF2B5EF4-FFF2-40B4-BE49-F238E27FC236}">
                <a16:creationId xmlns:a16="http://schemas.microsoft.com/office/drawing/2014/main" id="{2AFC0CD4-4840-098A-117A-895209AB5629}"/>
              </a:ext>
            </a:extLst>
          </p:cNvPr>
          <p:cNvSpPr txBox="1"/>
          <p:nvPr/>
        </p:nvSpPr>
        <p:spPr>
          <a:xfrm>
            <a:off x="10581758" y="6453223"/>
            <a:ext cx="6097772" cy="369332"/>
          </a:xfrm>
          <a:prstGeom prst="rect">
            <a:avLst/>
          </a:prstGeom>
          <a:noFill/>
        </p:spPr>
        <p:txBody>
          <a:bodyPr wrap="square">
            <a:spAutoFit/>
          </a:bodyPr>
          <a:lstStyle/>
          <a:p>
            <a:r>
              <a:rPr lang="en-IN" sz="1800" b="1" u="sng" dirty="0">
                <a:solidFill>
                  <a:srgbClr val="FF0000"/>
                </a:solidFill>
              </a:rPr>
              <a:t>User-gv58</a:t>
            </a:r>
            <a:endParaRPr lang="en-IN" b="1" u="sng" dirty="0">
              <a:solidFill>
                <a:srgbClr val="FF0000"/>
              </a:solidFill>
            </a:endParaRPr>
          </a:p>
        </p:txBody>
      </p:sp>
    </p:spTree>
    <p:extLst>
      <p:ext uri="{BB962C8B-B14F-4D97-AF65-F5344CB8AC3E}">
        <p14:creationId xmlns:p14="http://schemas.microsoft.com/office/powerpoint/2010/main" val="361856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394-8206-B0B8-8DB7-5E0FAEC4DE4E}"/>
              </a:ext>
            </a:extLst>
          </p:cNvPr>
          <p:cNvSpPr>
            <a:spLocks noGrp="1"/>
          </p:cNvSpPr>
          <p:nvPr>
            <p:ph type="title"/>
          </p:nvPr>
        </p:nvSpPr>
        <p:spPr/>
        <p:txBody>
          <a:bodyPr/>
          <a:lstStyle/>
          <a:p>
            <a:r>
              <a:rPr lang="en-IN" dirty="0"/>
              <a:t>Exercise 4:</a:t>
            </a:r>
          </a:p>
        </p:txBody>
      </p:sp>
      <p:graphicFrame>
        <p:nvGraphicFramePr>
          <p:cNvPr id="5" name="Content Placeholder 4">
            <a:extLst>
              <a:ext uri="{FF2B5EF4-FFF2-40B4-BE49-F238E27FC236}">
                <a16:creationId xmlns:a16="http://schemas.microsoft.com/office/drawing/2014/main" id="{A2D7205B-955E-6A7B-38C5-5779D3AF34D3}"/>
              </a:ext>
            </a:extLst>
          </p:cNvPr>
          <p:cNvGraphicFramePr>
            <a:graphicFrameLocks noGrp="1"/>
          </p:cNvGraphicFramePr>
          <p:nvPr>
            <p:ph idx="1"/>
            <p:extLst>
              <p:ext uri="{D42A27DB-BD31-4B8C-83A1-F6EECF244321}">
                <p14:modId xmlns:p14="http://schemas.microsoft.com/office/powerpoint/2010/main" val="4116660298"/>
              </p:ext>
            </p:extLst>
          </p:nvPr>
        </p:nvGraphicFramePr>
        <p:xfrm>
          <a:off x="2803859" y="1540353"/>
          <a:ext cx="6219825" cy="4864929"/>
        </p:xfrm>
        <a:graphic>
          <a:graphicData uri="http://schemas.openxmlformats.org/drawingml/2006/table">
            <a:tbl>
              <a:tblPr firstRow="1" firstCol="1" bandRow="1">
                <a:tableStyleId>{5C22544A-7EE6-4342-B048-85BDC9FD1C3A}</a:tableStyleId>
              </a:tblPr>
              <a:tblGrid>
                <a:gridCol w="2073275">
                  <a:extLst>
                    <a:ext uri="{9D8B030D-6E8A-4147-A177-3AD203B41FA5}">
                      <a16:colId xmlns:a16="http://schemas.microsoft.com/office/drawing/2014/main" val="335122380"/>
                    </a:ext>
                  </a:extLst>
                </a:gridCol>
                <a:gridCol w="2073275">
                  <a:extLst>
                    <a:ext uri="{9D8B030D-6E8A-4147-A177-3AD203B41FA5}">
                      <a16:colId xmlns:a16="http://schemas.microsoft.com/office/drawing/2014/main" val="229656887"/>
                    </a:ext>
                  </a:extLst>
                </a:gridCol>
                <a:gridCol w="2073275">
                  <a:extLst>
                    <a:ext uri="{9D8B030D-6E8A-4147-A177-3AD203B41FA5}">
                      <a16:colId xmlns:a16="http://schemas.microsoft.com/office/drawing/2014/main" val="2169595000"/>
                    </a:ext>
                  </a:extLst>
                </a:gridCol>
              </a:tblGrid>
              <a:tr h="0">
                <a:tc>
                  <a:txBody>
                    <a:bodyPr/>
                    <a:lstStyle/>
                    <a:p>
                      <a:pPr algn="ctr">
                        <a:lnSpc>
                          <a:spcPct val="107000"/>
                        </a:lnSpc>
                        <a:spcBef>
                          <a:spcPts val="2400"/>
                        </a:spcBef>
                        <a:spcAft>
                          <a:spcPts val="2400"/>
                        </a:spcAft>
                      </a:pPr>
                      <a:r>
                        <a:rPr lang="en-IN" sz="1050" kern="0">
                          <a:effectLst/>
                        </a:rPr>
                        <a:t>Aspect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ctr">
                        <a:lnSpc>
                          <a:spcPct val="107000"/>
                        </a:lnSpc>
                        <a:spcBef>
                          <a:spcPts val="2400"/>
                        </a:spcBef>
                        <a:spcAft>
                          <a:spcPts val="2400"/>
                        </a:spcAft>
                      </a:pPr>
                      <a:r>
                        <a:rPr lang="en-IN" sz="1050" kern="0">
                          <a:effectLst/>
                        </a:rPr>
                        <a:t>Groovy with JSON</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gn="ctr">
                        <a:lnSpc>
                          <a:spcPct val="107000"/>
                        </a:lnSpc>
                        <a:spcBef>
                          <a:spcPts val="2400"/>
                        </a:spcBef>
                        <a:spcAft>
                          <a:spcPts val="2400"/>
                        </a:spcAft>
                      </a:pPr>
                      <a:r>
                        <a:rPr lang="en-IN" sz="1050" kern="0">
                          <a:effectLst/>
                        </a:rPr>
                        <a:t>Groovy with MongoDB</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3806808856"/>
                  </a:ext>
                </a:extLst>
              </a:tr>
              <a:tr h="0">
                <a:tc>
                  <a:txBody>
                    <a:bodyPr/>
                    <a:lstStyle/>
                    <a:p>
                      <a:pPr>
                        <a:lnSpc>
                          <a:spcPct val="107000"/>
                        </a:lnSpc>
                        <a:spcBef>
                          <a:spcPts val="2400"/>
                        </a:spcBef>
                        <a:spcAft>
                          <a:spcPts val="2400"/>
                        </a:spcAft>
                      </a:pPr>
                      <a:r>
                        <a:rPr lang="en-IN" sz="1050" kern="0" dirty="0">
                          <a:effectLst/>
                        </a:rPr>
                        <a:t>Data Storage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JSON data is typically stored in files or as text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MongoDB is a NoSQL database that stores data in a structured document format, similar to JSON. Data is stored in collections.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118355359"/>
                  </a:ext>
                </a:extLst>
              </a:tr>
              <a:tr h="0">
                <a:tc>
                  <a:txBody>
                    <a:bodyPr/>
                    <a:lstStyle/>
                    <a:p>
                      <a:pPr>
                        <a:lnSpc>
                          <a:spcPct val="107000"/>
                        </a:lnSpc>
                        <a:spcBef>
                          <a:spcPts val="2400"/>
                        </a:spcBef>
                        <a:spcAft>
                          <a:spcPts val="2400"/>
                        </a:spcAft>
                      </a:pPr>
                      <a:r>
                        <a:rPr lang="en-IN" sz="1050" kern="0">
                          <a:effectLst/>
                        </a:rPr>
                        <a:t>Data Query and Retrieval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Groovy can parse and manipulate JSON data easily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MongoDB provides a powerful query language to retrieve and manipulate data. Queries are expressed in a JSON-like format.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998338944"/>
                  </a:ext>
                </a:extLst>
              </a:tr>
              <a:tr h="0">
                <a:tc>
                  <a:txBody>
                    <a:bodyPr/>
                    <a:lstStyle/>
                    <a:p>
                      <a:pPr>
                        <a:lnSpc>
                          <a:spcPct val="107000"/>
                        </a:lnSpc>
                        <a:spcBef>
                          <a:spcPts val="2400"/>
                        </a:spcBef>
                        <a:spcAft>
                          <a:spcPts val="2400"/>
                        </a:spcAft>
                      </a:pPr>
                      <a:r>
                        <a:rPr lang="en-IN" sz="1050" kern="0">
                          <a:effectLst/>
                        </a:rPr>
                        <a:t>Schema and Flexibility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JSON is schema-less, allowing flexibility in data structure. Data can vary between JSON objects.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MongoDB also provides schema flexibility, allowing different documents in a collection to have varying structures.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2052577155"/>
                  </a:ext>
                </a:extLst>
              </a:tr>
              <a:tr h="0">
                <a:tc>
                  <a:txBody>
                    <a:bodyPr/>
                    <a:lstStyle/>
                    <a:p>
                      <a:pPr>
                        <a:lnSpc>
                          <a:spcPct val="107000"/>
                        </a:lnSpc>
                        <a:spcBef>
                          <a:spcPts val="2400"/>
                        </a:spcBef>
                        <a:spcAft>
                          <a:spcPts val="2400"/>
                        </a:spcAft>
                      </a:pPr>
                      <a:r>
                        <a:rPr lang="en-IN" sz="1050" kern="0">
                          <a:effectLst/>
                        </a:rPr>
                        <a:t>Transactions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JSON doesn't inherently support transactions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MongoDB has limited support for multi-document transactions, providing better support for data consistency.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2850209347"/>
                  </a:ext>
                </a:extLst>
              </a:tr>
              <a:tr h="0">
                <a:tc>
                  <a:txBody>
                    <a:bodyPr/>
                    <a:lstStyle/>
                    <a:p>
                      <a:pPr>
                        <a:lnSpc>
                          <a:spcPct val="107000"/>
                        </a:lnSpc>
                        <a:spcBef>
                          <a:spcPts val="2400"/>
                        </a:spcBef>
                        <a:spcAft>
                          <a:spcPts val="2400"/>
                        </a:spcAft>
                      </a:pPr>
                      <a:r>
                        <a:rPr lang="en-IN" sz="1050" kern="0">
                          <a:effectLst/>
                        </a:rPr>
                        <a:t>Indexing and Query Optimization</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JSON requires external tools for indexing and query optimization.</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MongoDB has built-in indexing and query optimization features for improved query performance.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844074221"/>
                  </a:ext>
                </a:extLst>
              </a:tr>
              <a:tr h="0">
                <a:tc>
                  <a:txBody>
                    <a:bodyPr/>
                    <a:lstStyle/>
                    <a:p>
                      <a:pPr>
                        <a:lnSpc>
                          <a:spcPct val="107000"/>
                        </a:lnSpc>
                        <a:spcBef>
                          <a:spcPts val="2400"/>
                        </a:spcBef>
                        <a:spcAft>
                          <a:spcPts val="2400"/>
                        </a:spcAft>
                      </a:pPr>
                      <a:r>
                        <a:rPr lang="en-IN" sz="1050" kern="0">
                          <a:effectLst/>
                        </a:rPr>
                        <a:t>Aggregation Framework</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Groovy can perform basic data aggregation using in-memory operations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MongoDB includes a powerful aggregation framework for complex data aggregation and transformation.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878913449"/>
                  </a:ext>
                </a:extLst>
              </a:tr>
            </a:tbl>
          </a:graphicData>
        </a:graphic>
      </p:graphicFrame>
      <p:sp>
        <p:nvSpPr>
          <p:cNvPr id="4" name="TextBox 3">
            <a:extLst>
              <a:ext uri="{FF2B5EF4-FFF2-40B4-BE49-F238E27FC236}">
                <a16:creationId xmlns:a16="http://schemas.microsoft.com/office/drawing/2014/main" id="{3FDC38CA-9EA2-F6FB-1091-FB9417C5CAB5}"/>
              </a:ext>
            </a:extLst>
          </p:cNvPr>
          <p:cNvSpPr txBox="1"/>
          <p:nvPr/>
        </p:nvSpPr>
        <p:spPr>
          <a:xfrm>
            <a:off x="10240766" y="6113392"/>
            <a:ext cx="6097712" cy="369332"/>
          </a:xfrm>
          <a:prstGeom prst="rect">
            <a:avLst/>
          </a:prstGeom>
          <a:noFill/>
        </p:spPr>
        <p:txBody>
          <a:bodyPr wrap="square">
            <a:spAutoFit/>
          </a:bodyPr>
          <a:lstStyle/>
          <a:p>
            <a:r>
              <a:rPr lang="en-IN" sz="1800" b="1" u="sng" dirty="0">
                <a:solidFill>
                  <a:srgbClr val="FF0000"/>
                </a:solidFill>
              </a:rPr>
              <a:t>User-ab1258</a:t>
            </a:r>
            <a:endParaRPr lang="en-IN" b="1" u="sng" dirty="0">
              <a:solidFill>
                <a:srgbClr val="FF0000"/>
              </a:solidFill>
            </a:endParaRPr>
          </a:p>
        </p:txBody>
      </p:sp>
      <p:sp>
        <p:nvSpPr>
          <p:cNvPr id="6" name="TextBox 5">
            <a:extLst>
              <a:ext uri="{FF2B5EF4-FFF2-40B4-BE49-F238E27FC236}">
                <a16:creationId xmlns:a16="http://schemas.microsoft.com/office/drawing/2014/main" id="{395AE6C5-39BD-DA5D-0E03-732617B99573}"/>
              </a:ext>
            </a:extLst>
          </p:cNvPr>
          <p:cNvSpPr txBox="1"/>
          <p:nvPr/>
        </p:nvSpPr>
        <p:spPr>
          <a:xfrm>
            <a:off x="3390471" y="691318"/>
            <a:ext cx="6976153" cy="461665"/>
          </a:xfrm>
          <a:prstGeom prst="rect">
            <a:avLst/>
          </a:prstGeom>
          <a:noFill/>
        </p:spPr>
        <p:txBody>
          <a:bodyPr wrap="square" rtlCol="0">
            <a:spAutoFit/>
          </a:bodyPr>
          <a:lstStyle/>
          <a:p>
            <a:r>
              <a:rPr lang="en-IN" sz="2400" dirty="0"/>
              <a:t>Stand-alone Groovy vs Cloud-based solution</a:t>
            </a:r>
          </a:p>
        </p:txBody>
      </p:sp>
    </p:spTree>
    <p:extLst>
      <p:ext uri="{BB962C8B-B14F-4D97-AF65-F5344CB8AC3E}">
        <p14:creationId xmlns:p14="http://schemas.microsoft.com/office/powerpoint/2010/main" val="1677369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16C4-D1DF-3911-32D3-3C9E33E02E0F}"/>
              </a:ext>
            </a:extLst>
          </p:cNvPr>
          <p:cNvSpPr>
            <a:spLocks noGrp="1"/>
          </p:cNvSpPr>
          <p:nvPr>
            <p:ph type="title"/>
          </p:nvPr>
        </p:nvSpPr>
        <p:spPr>
          <a:xfrm>
            <a:off x="646111" y="452718"/>
            <a:ext cx="9404723" cy="159181"/>
          </a:xfrm>
        </p:spPr>
        <p:txBody>
          <a:bodyPr/>
          <a:lstStyle/>
          <a:p>
            <a:endParaRPr lang="en-IN" dirty="0"/>
          </a:p>
        </p:txBody>
      </p:sp>
      <p:graphicFrame>
        <p:nvGraphicFramePr>
          <p:cNvPr id="4" name="Content Placeholder 3">
            <a:extLst>
              <a:ext uri="{FF2B5EF4-FFF2-40B4-BE49-F238E27FC236}">
                <a16:creationId xmlns:a16="http://schemas.microsoft.com/office/drawing/2014/main" id="{2BE5169D-B873-0776-7AD3-CEAB1E503852}"/>
              </a:ext>
            </a:extLst>
          </p:cNvPr>
          <p:cNvGraphicFramePr>
            <a:graphicFrameLocks noGrp="1"/>
          </p:cNvGraphicFramePr>
          <p:nvPr>
            <p:ph idx="1"/>
            <p:extLst>
              <p:ext uri="{D42A27DB-BD31-4B8C-83A1-F6EECF244321}">
                <p14:modId xmlns:p14="http://schemas.microsoft.com/office/powerpoint/2010/main" val="3197384080"/>
              </p:ext>
            </p:extLst>
          </p:nvPr>
        </p:nvGraphicFramePr>
        <p:xfrm>
          <a:off x="366978" y="1318661"/>
          <a:ext cx="11029332" cy="4831882"/>
        </p:xfrm>
        <a:graphic>
          <a:graphicData uri="http://schemas.openxmlformats.org/drawingml/2006/table">
            <a:tbl>
              <a:tblPr firstRow="1" firstCol="1" bandRow="1">
                <a:tableStyleId>{5C22544A-7EE6-4342-B048-85BDC9FD1C3A}</a:tableStyleId>
              </a:tblPr>
              <a:tblGrid>
                <a:gridCol w="3676444">
                  <a:extLst>
                    <a:ext uri="{9D8B030D-6E8A-4147-A177-3AD203B41FA5}">
                      <a16:colId xmlns:a16="http://schemas.microsoft.com/office/drawing/2014/main" val="946990336"/>
                    </a:ext>
                  </a:extLst>
                </a:gridCol>
                <a:gridCol w="3676444">
                  <a:extLst>
                    <a:ext uri="{9D8B030D-6E8A-4147-A177-3AD203B41FA5}">
                      <a16:colId xmlns:a16="http://schemas.microsoft.com/office/drawing/2014/main" val="3562650039"/>
                    </a:ext>
                  </a:extLst>
                </a:gridCol>
                <a:gridCol w="3676444">
                  <a:extLst>
                    <a:ext uri="{9D8B030D-6E8A-4147-A177-3AD203B41FA5}">
                      <a16:colId xmlns:a16="http://schemas.microsoft.com/office/drawing/2014/main" val="2479908608"/>
                    </a:ext>
                  </a:extLst>
                </a:gridCol>
              </a:tblGrid>
              <a:tr h="966105">
                <a:tc>
                  <a:txBody>
                    <a:bodyPr/>
                    <a:lstStyle/>
                    <a:p>
                      <a:pPr>
                        <a:lnSpc>
                          <a:spcPct val="107000"/>
                        </a:lnSpc>
                        <a:spcBef>
                          <a:spcPts val="2400"/>
                        </a:spcBef>
                        <a:spcAft>
                          <a:spcPts val="2400"/>
                        </a:spcAft>
                      </a:pPr>
                      <a:r>
                        <a:rPr lang="en-IN" sz="1050" kern="0" dirty="0">
                          <a:effectLst/>
                        </a:rPr>
                        <a:t>Data Relationships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Handling relationships in JSON often involves denormalization or maintaining references to related data</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MongoDB supports embedding and referencing related data, making it easier to manage relationships within documents.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3604778711"/>
                  </a:ext>
                </a:extLst>
              </a:tr>
              <a:tr h="1259014">
                <a:tc>
                  <a:txBody>
                    <a:bodyPr/>
                    <a:lstStyle/>
                    <a:p>
                      <a:pPr>
                        <a:lnSpc>
                          <a:spcPct val="107000"/>
                        </a:lnSpc>
                        <a:spcBef>
                          <a:spcPts val="2400"/>
                        </a:spcBef>
                        <a:spcAft>
                          <a:spcPts val="2400"/>
                        </a:spcAft>
                      </a:pPr>
                      <a:r>
                        <a:rPr lang="en-IN" sz="1050" kern="0">
                          <a:effectLst/>
                        </a:rPr>
                        <a:t>Scalability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Limited scalability options without additional tools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MongoDB is designed for horizontal scalability and can distribute data across multiple nodes for high scalability.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1285221592"/>
                  </a:ext>
                </a:extLst>
              </a:tr>
              <a:tr h="1569135">
                <a:tc>
                  <a:txBody>
                    <a:bodyPr/>
                    <a:lstStyle/>
                    <a:p>
                      <a:pPr>
                        <a:lnSpc>
                          <a:spcPct val="107000"/>
                        </a:lnSpc>
                        <a:spcBef>
                          <a:spcPts val="2400"/>
                        </a:spcBef>
                        <a:spcAft>
                          <a:spcPts val="2400"/>
                        </a:spcAft>
                      </a:pPr>
                      <a:r>
                        <a:rPr lang="en-IN" sz="1050" kern="0">
                          <a:effectLst/>
                        </a:rPr>
                        <a:t>ACID Compliance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JSON does not provide built-in ACID compliance for transactions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MongoDB offers ACID compliance for individual operations and, with proper configuration, supports multi-document transactions.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2217744520"/>
                  </a:ext>
                </a:extLst>
              </a:tr>
              <a:tr h="1037628">
                <a:tc>
                  <a:txBody>
                    <a:bodyPr/>
                    <a:lstStyle/>
                    <a:p>
                      <a:pPr>
                        <a:lnSpc>
                          <a:spcPct val="107000"/>
                        </a:lnSpc>
                        <a:spcBef>
                          <a:spcPts val="2400"/>
                        </a:spcBef>
                        <a:spcAft>
                          <a:spcPts val="2400"/>
                        </a:spcAft>
                      </a:pPr>
                      <a:r>
                        <a:rPr lang="en-IN" sz="1050" kern="0">
                          <a:effectLst/>
                        </a:rPr>
                        <a:t>Use Cases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a:effectLst/>
                        </a:rPr>
                        <a:t>Suitable for simple data storage, configuration files, or data interchange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tc>
                  <a:txBody>
                    <a:bodyPr/>
                    <a:lstStyle/>
                    <a:p>
                      <a:pPr>
                        <a:lnSpc>
                          <a:spcPct val="107000"/>
                        </a:lnSpc>
                        <a:spcBef>
                          <a:spcPts val="2400"/>
                        </a:spcBef>
                        <a:spcAft>
                          <a:spcPts val="2400"/>
                        </a:spcAft>
                      </a:pPr>
                      <a:r>
                        <a:rPr lang="en-IN" sz="1050" kern="0" dirty="0">
                          <a:effectLst/>
                        </a:rPr>
                        <a:t>Suitable for complex data storage, real-time applications, analytics, and use cases requiring high scalability and flexibility.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b"/>
                </a:tc>
                <a:extLst>
                  <a:ext uri="{0D108BD9-81ED-4DB2-BD59-A6C34878D82A}">
                    <a16:rowId xmlns:a16="http://schemas.microsoft.com/office/drawing/2014/main" val="3881048988"/>
                  </a:ext>
                </a:extLst>
              </a:tr>
            </a:tbl>
          </a:graphicData>
        </a:graphic>
      </p:graphicFrame>
      <p:sp>
        <p:nvSpPr>
          <p:cNvPr id="5" name="TextBox 4">
            <a:extLst>
              <a:ext uri="{FF2B5EF4-FFF2-40B4-BE49-F238E27FC236}">
                <a16:creationId xmlns:a16="http://schemas.microsoft.com/office/drawing/2014/main" id="{89E31A08-2ED6-1C38-D273-1792B44BCEEF}"/>
              </a:ext>
            </a:extLst>
          </p:cNvPr>
          <p:cNvSpPr txBox="1"/>
          <p:nvPr/>
        </p:nvSpPr>
        <p:spPr>
          <a:xfrm>
            <a:off x="10271589" y="6226408"/>
            <a:ext cx="6097712" cy="369332"/>
          </a:xfrm>
          <a:prstGeom prst="rect">
            <a:avLst/>
          </a:prstGeom>
          <a:noFill/>
        </p:spPr>
        <p:txBody>
          <a:bodyPr wrap="square">
            <a:spAutoFit/>
          </a:bodyPr>
          <a:lstStyle/>
          <a:p>
            <a:r>
              <a:rPr lang="en-IN" sz="1800" b="1" u="sng" dirty="0">
                <a:solidFill>
                  <a:srgbClr val="FF0000"/>
                </a:solidFill>
              </a:rPr>
              <a:t>User-ab1258</a:t>
            </a:r>
            <a:endParaRPr lang="en-IN" b="1" u="sng" dirty="0">
              <a:solidFill>
                <a:srgbClr val="FF0000"/>
              </a:solidFill>
            </a:endParaRPr>
          </a:p>
        </p:txBody>
      </p:sp>
    </p:spTree>
    <p:extLst>
      <p:ext uri="{BB962C8B-B14F-4D97-AF65-F5344CB8AC3E}">
        <p14:creationId xmlns:p14="http://schemas.microsoft.com/office/powerpoint/2010/main" val="350555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9BB97-4A6B-AA34-BA11-70B49F9FA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835" y="1330846"/>
            <a:ext cx="9037335" cy="2561653"/>
          </a:xfrm>
          <a:prstGeom prst="rect">
            <a:avLst/>
          </a:prstGeom>
        </p:spPr>
      </p:pic>
      <p:sp>
        <p:nvSpPr>
          <p:cNvPr id="6" name="TextBox 5">
            <a:extLst>
              <a:ext uri="{FF2B5EF4-FFF2-40B4-BE49-F238E27FC236}">
                <a16:creationId xmlns:a16="http://schemas.microsoft.com/office/drawing/2014/main" id="{910F301D-2682-3433-6AFD-4E5E041029BB}"/>
              </a:ext>
            </a:extLst>
          </p:cNvPr>
          <p:cNvSpPr txBox="1"/>
          <p:nvPr/>
        </p:nvSpPr>
        <p:spPr>
          <a:xfrm>
            <a:off x="2237791" y="4625128"/>
            <a:ext cx="8145379" cy="1200329"/>
          </a:xfrm>
          <a:prstGeom prst="rect">
            <a:avLst/>
          </a:prstGeom>
          <a:noFill/>
        </p:spPr>
        <p:txBody>
          <a:bodyPr wrap="square">
            <a:spAutoFit/>
          </a:bodyPr>
          <a:lstStyle/>
          <a:p>
            <a:r>
              <a:rPr lang="en-US" b="0" i="0" dirty="0">
                <a:solidFill>
                  <a:srgbClr val="D1D5DB"/>
                </a:solidFill>
                <a:effectLst/>
                <a:latin typeface="Söhne"/>
              </a:rPr>
              <a:t>Keep in mind that the choice between using Groovy with JSON and Groovy with MongoDB depends on your specific use case and requirements. JSON is lightweight and simple, whereas MongoDB offers more advanced database features and scalability for larger and more complex applications.</a:t>
            </a:r>
            <a:endParaRPr lang="en-IN" dirty="0"/>
          </a:p>
        </p:txBody>
      </p:sp>
      <p:sp>
        <p:nvSpPr>
          <p:cNvPr id="3" name="TextBox 2">
            <a:extLst>
              <a:ext uri="{FF2B5EF4-FFF2-40B4-BE49-F238E27FC236}">
                <a16:creationId xmlns:a16="http://schemas.microsoft.com/office/drawing/2014/main" id="{F80C2A32-4FE1-3684-356F-CC85F453305D}"/>
              </a:ext>
            </a:extLst>
          </p:cNvPr>
          <p:cNvSpPr txBox="1"/>
          <p:nvPr/>
        </p:nvSpPr>
        <p:spPr>
          <a:xfrm>
            <a:off x="10271588" y="6373420"/>
            <a:ext cx="6097712" cy="369332"/>
          </a:xfrm>
          <a:prstGeom prst="rect">
            <a:avLst/>
          </a:prstGeom>
          <a:noFill/>
        </p:spPr>
        <p:txBody>
          <a:bodyPr wrap="square">
            <a:spAutoFit/>
          </a:bodyPr>
          <a:lstStyle/>
          <a:p>
            <a:r>
              <a:rPr lang="en-IN" sz="1800" b="1" u="sng" dirty="0">
                <a:solidFill>
                  <a:srgbClr val="FF0000"/>
                </a:solidFill>
              </a:rPr>
              <a:t>User-ab1258</a:t>
            </a:r>
            <a:endParaRPr lang="en-IN" b="1" u="sng" dirty="0">
              <a:solidFill>
                <a:srgbClr val="FF0000"/>
              </a:solidFill>
            </a:endParaRPr>
          </a:p>
        </p:txBody>
      </p:sp>
    </p:spTree>
    <p:extLst>
      <p:ext uri="{BB962C8B-B14F-4D97-AF65-F5344CB8AC3E}">
        <p14:creationId xmlns:p14="http://schemas.microsoft.com/office/powerpoint/2010/main" val="922318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35E5-C5C4-0098-C2F5-19F22C082AA0}"/>
              </a:ext>
            </a:extLst>
          </p:cNvPr>
          <p:cNvSpPr>
            <a:spLocks noGrp="1"/>
          </p:cNvSpPr>
          <p:nvPr>
            <p:ph type="title"/>
          </p:nvPr>
        </p:nvSpPr>
        <p:spPr>
          <a:xfrm>
            <a:off x="646111" y="654849"/>
            <a:ext cx="9404723" cy="924669"/>
          </a:xfrm>
        </p:spPr>
        <p:txBody>
          <a:bodyPr/>
          <a:lstStyle/>
          <a:p>
            <a:r>
              <a:rPr lang="en-US" sz="2800" b="1" dirty="0"/>
              <a:t>Performance</a:t>
            </a:r>
            <a:br>
              <a:rPr lang="en-US" sz="2800" dirty="0"/>
            </a:br>
            <a:r>
              <a:rPr lang="en-US" sz="2000" dirty="0"/>
              <a:t>Query to find the total flights delayed in the year 2004 (</a:t>
            </a:r>
            <a:r>
              <a:rPr lang="en-US" sz="2000" b="1" dirty="0"/>
              <a:t>MongoDB Version)</a:t>
            </a:r>
            <a:br>
              <a:rPr lang="en-US" sz="2800" dirty="0"/>
            </a:br>
            <a:r>
              <a:rPr lang="en-US" sz="2800" dirty="0"/>
              <a:t>															</a:t>
            </a:r>
            <a:br>
              <a:rPr lang="en-US" sz="2800" dirty="0"/>
            </a:br>
            <a:r>
              <a:rPr lang="en-US" sz="2800" dirty="0"/>
              <a:t>	</a:t>
            </a:r>
            <a:r>
              <a:rPr lang="en-US" sz="2000" dirty="0"/>
              <a:t>Code:                                                            Output:</a:t>
            </a:r>
            <a:br>
              <a:rPr lang="en-IN" sz="1100" dirty="0"/>
            </a:br>
            <a:r>
              <a:rPr lang="en-US" sz="2800" dirty="0"/>
              <a:t>						</a:t>
            </a:r>
            <a:br>
              <a:rPr lang="en-US" sz="2800" dirty="0"/>
            </a:br>
            <a:r>
              <a:rPr lang="en-US" sz="2800" dirty="0"/>
              <a:t>						</a:t>
            </a:r>
            <a:endParaRPr lang="en-IN" sz="2800" dirty="0"/>
          </a:p>
        </p:txBody>
      </p:sp>
      <p:pic>
        <p:nvPicPr>
          <p:cNvPr id="7170" name="Picture 2">
            <a:extLst>
              <a:ext uri="{FF2B5EF4-FFF2-40B4-BE49-F238E27FC236}">
                <a16:creationId xmlns:a16="http://schemas.microsoft.com/office/drawing/2014/main" id="{0413C1A2-BF6C-C371-4A57-D2859BEF8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2334469"/>
            <a:ext cx="5490602" cy="4309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BE0A2B-247D-22B4-C941-2BCF84995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250" y="2333825"/>
            <a:ext cx="5865160" cy="1604810"/>
          </a:xfrm>
          <a:prstGeom prst="rect">
            <a:avLst/>
          </a:prstGeom>
        </p:spPr>
      </p:pic>
      <p:sp>
        <p:nvSpPr>
          <p:cNvPr id="3" name="TextBox 2">
            <a:extLst>
              <a:ext uri="{FF2B5EF4-FFF2-40B4-BE49-F238E27FC236}">
                <a16:creationId xmlns:a16="http://schemas.microsoft.com/office/drawing/2014/main" id="{7D1C2C8F-131E-9A30-D80E-D1244918145F}"/>
              </a:ext>
            </a:extLst>
          </p:cNvPr>
          <p:cNvSpPr txBox="1"/>
          <p:nvPr/>
        </p:nvSpPr>
        <p:spPr>
          <a:xfrm>
            <a:off x="646111" y="70074"/>
            <a:ext cx="3821229" cy="584775"/>
          </a:xfrm>
          <a:prstGeom prst="rect">
            <a:avLst/>
          </a:prstGeom>
          <a:noFill/>
        </p:spPr>
        <p:txBody>
          <a:bodyPr wrap="square" rtlCol="0">
            <a:spAutoFit/>
          </a:bodyPr>
          <a:lstStyle/>
          <a:p>
            <a:r>
              <a:rPr lang="en-IN" sz="3200" b="1" dirty="0"/>
              <a:t>Exercise 5:</a:t>
            </a:r>
          </a:p>
        </p:txBody>
      </p:sp>
      <p:sp>
        <p:nvSpPr>
          <p:cNvPr id="5" name="TextBox 4">
            <a:extLst>
              <a:ext uri="{FF2B5EF4-FFF2-40B4-BE49-F238E27FC236}">
                <a16:creationId xmlns:a16="http://schemas.microsoft.com/office/drawing/2014/main" id="{68E6364C-3D5C-8E29-9198-41F9D64D6CF7}"/>
              </a:ext>
            </a:extLst>
          </p:cNvPr>
          <p:cNvSpPr txBox="1"/>
          <p:nvPr/>
        </p:nvSpPr>
        <p:spPr>
          <a:xfrm>
            <a:off x="10050834" y="6274622"/>
            <a:ext cx="609777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351254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32D1-6AEA-C0F4-78E9-EBEE55DEABAC}"/>
              </a:ext>
            </a:extLst>
          </p:cNvPr>
          <p:cNvSpPr>
            <a:spLocks noGrp="1"/>
          </p:cNvSpPr>
          <p:nvPr>
            <p:ph type="title"/>
          </p:nvPr>
        </p:nvSpPr>
        <p:spPr/>
        <p:txBody>
          <a:bodyPr/>
          <a:lstStyle/>
          <a:p>
            <a:r>
              <a:rPr lang="en-IN" dirty="0"/>
              <a:t>Exercise 1: Choosing Json dataset</a:t>
            </a:r>
          </a:p>
        </p:txBody>
      </p:sp>
      <p:sp>
        <p:nvSpPr>
          <p:cNvPr id="3" name="Content Placeholder 2">
            <a:extLst>
              <a:ext uri="{FF2B5EF4-FFF2-40B4-BE49-F238E27FC236}">
                <a16:creationId xmlns:a16="http://schemas.microsoft.com/office/drawing/2014/main" id="{5ADB22C8-F590-D1FA-9377-E6676420AF8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We have selected the airlines dataset for our project.</a:t>
            </a:r>
          </a:p>
          <a:p>
            <a:pPr marL="514350" indent="-514350">
              <a:buFont typeface="+mj-lt"/>
              <a:buAutoNum type="arabicPeriod"/>
            </a:pPr>
            <a:r>
              <a:rPr lang="en-US" sz="2800" dirty="0"/>
              <a:t>This dataset is being used because</a:t>
            </a:r>
          </a:p>
          <a:p>
            <a:pPr>
              <a:buFont typeface="Arial" panose="020B0604020202020204" pitchFamily="34" charset="0"/>
              <a:buChar char="•"/>
            </a:pPr>
            <a:r>
              <a:rPr lang="en-US" sz="2800" dirty="0"/>
              <a:t>superior and logically structured</a:t>
            </a:r>
          </a:p>
          <a:p>
            <a:pPr>
              <a:buFont typeface="Arial" panose="020B0604020202020204" pitchFamily="34" charset="0"/>
              <a:buChar char="•"/>
            </a:pPr>
            <a:r>
              <a:rPr lang="en-US" sz="2800" dirty="0"/>
              <a:t>Controllable and diverse data</a:t>
            </a:r>
          </a:p>
          <a:p>
            <a:pPr>
              <a:buFont typeface="Arial" panose="020B0604020202020204" pitchFamily="34" charset="0"/>
              <a:buChar char="•"/>
            </a:pPr>
            <a:r>
              <a:rPr lang="en-US" sz="2800" dirty="0"/>
              <a:t>Possibility of visualization</a:t>
            </a:r>
          </a:p>
          <a:p>
            <a:pPr>
              <a:buFont typeface="Arial" panose="020B0604020202020204" pitchFamily="34" charset="0"/>
              <a:buChar char="•"/>
            </a:pPr>
            <a:r>
              <a:rPr lang="en-US" sz="2800" dirty="0"/>
              <a:t>Relevance in real world</a:t>
            </a:r>
          </a:p>
          <a:p>
            <a:pPr>
              <a:buFont typeface="Arial" panose="020B0604020202020204" pitchFamily="34" charset="0"/>
              <a:buChar char="•"/>
            </a:pPr>
            <a:r>
              <a:rPr lang="en-US" sz="2800" dirty="0"/>
              <a:t>Accessible to both basic and complicated queries</a:t>
            </a:r>
          </a:p>
          <a:p>
            <a:pPr>
              <a:buFont typeface="Arial" panose="020B0604020202020204" pitchFamily="34" charset="0"/>
              <a:buChar char="•"/>
            </a:pPr>
            <a:r>
              <a:rPr lang="en-US" sz="2800" dirty="0"/>
              <a:t>Clean data</a:t>
            </a:r>
            <a:endParaRPr lang="en-IN" sz="2800" dirty="0"/>
          </a:p>
          <a:p>
            <a:pPr>
              <a:buFont typeface="Arial" panose="020B0604020202020204" pitchFamily="34" charset="0"/>
              <a:buChar char="•"/>
            </a:pPr>
            <a:endParaRPr lang="en-IN" sz="2800" dirty="0"/>
          </a:p>
        </p:txBody>
      </p:sp>
      <p:sp>
        <p:nvSpPr>
          <p:cNvPr id="5" name="TextBox 4">
            <a:extLst>
              <a:ext uri="{FF2B5EF4-FFF2-40B4-BE49-F238E27FC236}">
                <a16:creationId xmlns:a16="http://schemas.microsoft.com/office/drawing/2014/main" id="{E5C92267-77B3-0DAD-2C7D-C11A408EFD20}"/>
              </a:ext>
            </a:extLst>
          </p:cNvPr>
          <p:cNvSpPr txBox="1"/>
          <p:nvPr/>
        </p:nvSpPr>
        <p:spPr>
          <a:xfrm>
            <a:off x="9757880" y="6220616"/>
            <a:ext cx="6097712" cy="400110"/>
          </a:xfrm>
          <a:prstGeom prst="rect">
            <a:avLst/>
          </a:prstGeom>
          <a:noFill/>
        </p:spPr>
        <p:txBody>
          <a:bodyPr wrap="square">
            <a:spAutoFit/>
          </a:bodyPr>
          <a:lstStyle/>
          <a:p>
            <a:r>
              <a:rPr lang="en-IN" sz="2000" b="1" u="sng" dirty="0">
                <a:solidFill>
                  <a:srgbClr val="FF0000"/>
                </a:solidFill>
              </a:rPr>
              <a:t>User-aam79</a:t>
            </a:r>
            <a:endParaRPr lang="en-IN" b="1" u="sng" dirty="0">
              <a:solidFill>
                <a:srgbClr val="FF0000"/>
              </a:solidFill>
            </a:endParaRPr>
          </a:p>
        </p:txBody>
      </p:sp>
    </p:spTree>
    <p:extLst>
      <p:ext uri="{BB962C8B-B14F-4D97-AF65-F5344CB8AC3E}">
        <p14:creationId xmlns:p14="http://schemas.microsoft.com/office/powerpoint/2010/main" val="5976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003D-E35A-1EE0-B148-3D7F2DD11FA7}"/>
              </a:ext>
            </a:extLst>
          </p:cNvPr>
          <p:cNvSpPr>
            <a:spLocks noGrp="1"/>
          </p:cNvSpPr>
          <p:nvPr>
            <p:ph type="title"/>
          </p:nvPr>
        </p:nvSpPr>
        <p:spPr>
          <a:xfrm>
            <a:off x="646111" y="452717"/>
            <a:ext cx="9404723" cy="2092519"/>
          </a:xfrm>
        </p:spPr>
        <p:txBody>
          <a:bodyPr/>
          <a:lstStyle/>
          <a:p>
            <a:r>
              <a:rPr lang="en-US" sz="2800" b="1" dirty="0"/>
              <a:t>Performance</a:t>
            </a:r>
            <a:br>
              <a:rPr lang="en-US" sz="2800" dirty="0"/>
            </a:br>
            <a:r>
              <a:rPr lang="en-US" sz="2000" dirty="0"/>
              <a:t>Query to find the total flights delayed in the year 2004 (</a:t>
            </a:r>
            <a:r>
              <a:rPr lang="en-US" sz="2000" b="1" dirty="0"/>
              <a:t>Groovy Version)</a:t>
            </a:r>
            <a:br>
              <a:rPr lang="en-US" sz="2800" dirty="0"/>
            </a:br>
            <a:br>
              <a:rPr lang="en-US" sz="2800" dirty="0"/>
            </a:br>
            <a:br>
              <a:rPr lang="en-US" sz="2800" dirty="0"/>
            </a:br>
            <a:r>
              <a:rPr lang="en-US" sz="2800" dirty="0"/>
              <a:t>			</a:t>
            </a:r>
            <a:r>
              <a:rPr lang="en-US" sz="2000" dirty="0"/>
              <a:t>Code:                                                                   Output:</a:t>
            </a:r>
            <a:endParaRPr lang="en-IN" sz="2000" dirty="0"/>
          </a:p>
        </p:txBody>
      </p:sp>
      <p:pic>
        <p:nvPicPr>
          <p:cNvPr id="4" name="Picture 6">
            <a:extLst>
              <a:ext uri="{FF2B5EF4-FFF2-40B4-BE49-F238E27FC236}">
                <a16:creationId xmlns:a16="http://schemas.microsoft.com/office/drawing/2014/main" id="{FA06968A-AAEE-87E8-511C-6356D5C799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915" y="2545236"/>
            <a:ext cx="5611164" cy="31412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9E4294B-03F1-6090-6881-AB5F9E296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353" y="2692399"/>
            <a:ext cx="3674719" cy="1649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C3A32D-A055-2209-8C9B-025E5AB79B19}"/>
              </a:ext>
            </a:extLst>
          </p:cNvPr>
          <p:cNvSpPr txBox="1"/>
          <p:nvPr/>
        </p:nvSpPr>
        <p:spPr>
          <a:xfrm>
            <a:off x="9716785" y="6035951"/>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399148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1649-5AB2-32B3-67AE-D41C593D94F8}"/>
              </a:ext>
            </a:extLst>
          </p:cNvPr>
          <p:cNvSpPr>
            <a:spLocks noGrp="1"/>
          </p:cNvSpPr>
          <p:nvPr>
            <p:ph type="title"/>
          </p:nvPr>
        </p:nvSpPr>
        <p:spPr/>
        <p:txBody>
          <a:bodyPr/>
          <a:lstStyle/>
          <a:p>
            <a:r>
              <a:rPr lang="en-IN" sz="2400" dirty="0"/>
              <a:t>Scalability With Pagination</a:t>
            </a:r>
          </a:p>
        </p:txBody>
      </p:sp>
      <p:sp>
        <p:nvSpPr>
          <p:cNvPr id="4" name="Content Placeholder 3">
            <a:extLst>
              <a:ext uri="{FF2B5EF4-FFF2-40B4-BE49-F238E27FC236}">
                <a16:creationId xmlns:a16="http://schemas.microsoft.com/office/drawing/2014/main" id="{3C3F9E0B-2D5B-0C38-6E61-DAF76D7541BB}"/>
              </a:ext>
            </a:extLst>
          </p:cNvPr>
          <p:cNvSpPr txBox="1">
            <a:spLocks noGrp="1"/>
          </p:cNvSpPr>
          <p:nvPr>
            <p:ph idx="1"/>
          </p:nvPr>
        </p:nvSpPr>
        <p:spPr>
          <a:xfrm>
            <a:off x="780864" y="952928"/>
            <a:ext cx="11281729" cy="400110"/>
          </a:xfrm>
          <a:prstGeom prst="rect">
            <a:avLst/>
          </a:prstGeom>
          <a:noFill/>
        </p:spPr>
        <p:txBody>
          <a:bodyPr wrap="square" rtlCol="0">
            <a:spAutoFit/>
          </a:bodyPr>
          <a:lstStyle/>
          <a:p>
            <a:pPr marL="0" indent="0">
              <a:buNone/>
            </a:pPr>
            <a:r>
              <a:rPr lang="en-IN" dirty="0"/>
              <a:t>Code:											Output:</a:t>
            </a:r>
          </a:p>
        </p:txBody>
      </p:sp>
      <p:pic>
        <p:nvPicPr>
          <p:cNvPr id="10244" name="Picture 4">
            <a:extLst>
              <a:ext uri="{FF2B5EF4-FFF2-40B4-BE49-F238E27FC236}">
                <a16:creationId xmlns:a16="http://schemas.microsoft.com/office/drawing/2014/main" id="{D55D6CD4-AB41-4E78-69AD-489731C64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29" y="1431223"/>
            <a:ext cx="4308320" cy="53359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659098-BA68-84BB-FFE9-C2FF3F0A1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89" y="1431223"/>
            <a:ext cx="7174204" cy="1482995"/>
          </a:xfrm>
          <a:prstGeom prst="rect">
            <a:avLst/>
          </a:prstGeom>
        </p:spPr>
      </p:pic>
      <p:sp>
        <p:nvSpPr>
          <p:cNvPr id="5" name="TextBox 4">
            <a:extLst>
              <a:ext uri="{FF2B5EF4-FFF2-40B4-BE49-F238E27FC236}">
                <a16:creationId xmlns:a16="http://schemas.microsoft.com/office/drawing/2014/main" id="{BDC612DB-A58D-F60D-1FA9-63B1D07B0EC5}"/>
              </a:ext>
            </a:extLst>
          </p:cNvPr>
          <p:cNvSpPr txBox="1"/>
          <p:nvPr/>
        </p:nvSpPr>
        <p:spPr>
          <a:xfrm>
            <a:off x="9860623" y="6123666"/>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2992633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DA5A-B748-BB83-2601-B03B1424BB30}"/>
              </a:ext>
            </a:extLst>
          </p:cNvPr>
          <p:cNvSpPr>
            <a:spLocks noGrp="1"/>
          </p:cNvSpPr>
          <p:nvPr>
            <p:ph type="title"/>
          </p:nvPr>
        </p:nvSpPr>
        <p:spPr>
          <a:xfrm>
            <a:off x="646111" y="452718"/>
            <a:ext cx="11109009" cy="1400530"/>
          </a:xfrm>
        </p:spPr>
        <p:txBody>
          <a:bodyPr/>
          <a:lstStyle/>
          <a:p>
            <a:r>
              <a:rPr lang="en-IN" sz="2000" dirty="0"/>
              <a:t>Scalability without pagination</a:t>
            </a:r>
          </a:p>
        </p:txBody>
      </p:sp>
      <p:pic>
        <p:nvPicPr>
          <p:cNvPr id="12290" name="Picture 2">
            <a:extLst>
              <a:ext uri="{FF2B5EF4-FFF2-40B4-BE49-F238E27FC236}">
                <a16:creationId xmlns:a16="http://schemas.microsoft.com/office/drawing/2014/main" id="{0C675129-6A14-ED41-538E-581C5AC3E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5" y="1668582"/>
            <a:ext cx="5536012" cy="5103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563DBD-CF82-2F67-35AB-AA87A62DAC06}"/>
              </a:ext>
            </a:extLst>
          </p:cNvPr>
          <p:cNvSpPr txBox="1"/>
          <p:nvPr/>
        </p:nvSpPr>
        <p:spPr>
          <a:xfrm>
            <a:off x="646111" y="1063976"/>
            <a:ext cx="2754311" cy="369332"/>
          </a:xfrm>
          <a:prstGeom prst="rect">
            <a:avLst/>
          </a:prstGeom>
          <a:noFill/>
        </p:spPr>
        <p:txBody>
          <a:bodyPr wrap="square" rtlCol="0">
            <a:spAutoFit/>
          </a:bodyPr>
          <a:lstStyle/>
          <a:p>
            <a:r>
              <a:rPr lang="en-IN" dirty="0"/>
              <a:t>Code:</a:t>
            </a:r>
          </a:p>
        </p:txBody>
      </p:sp>
      <p:sp>
        <p:nvSpPr>
          <p:cNvPr id="7" name="TextBox 6">
            <a:extLst>
              <a:ext uri="{FF2B5EF4-FFF2-40B4-BE49-F238E27FC236}">
                <a16:creationId xmlns:a16="http://schemas.microsoft.com/office/drawing/2014/main" id="{154B7F40-59C6-9A5D-5A98-BBC32F6B4A53}"/>
              </a:ext>
            </a:extLst>
          </p:cNvPr>
          <p:cNvSpPr txBox="1"/>
          <p:nvPr/>
        </p:nvSpPr>
        <p:spPr>
          <a:xfrm>
            <a:off x="5513790" y="968317"/>
            <a:ext cx="2754311" cy="369332"/>
          </a:xfrm>
          <a:prstGeom prst="rect">
            <a:avLst/>
          </a:prstGeom>
          <a:noFill/>
        </p:spPr>
        <p:txBody>
          <a:bodyPr wrap="square" rtlCol="0">
            <a:spAutoFit/>
          </a:bodyPr>
          <a:lstStyle/>
          <a:p>
            <a:r>
              <a:rPr lang="en-IN" dirty="0"/>
              <a:t>Output:</a:t>
            </a:r>
          </a:p>
        </p:txBody>
      </p:sp>
      <p:pic>
        <p:nvPicPr>
          <p:cNvPr id="9" name="Picture 8">
            <a:extLst>
              <a:ext uri="{FF2B5EF4-FFF2-40B4-BE49-F238E27FC236}">
                <a16:creationId xmlns:a16="http://schemas.microsoft.com/office/drawing/2014/main" id="{651F7644-7887-2089-4EDE-39437FF6F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782" y="1668582"/>
            <a:ext cx="6462263" cy="1400530"/>
          </a:xfrm>
          <a:prstGeom prst="rect">
            <a:avLst/>
          </a:prstGeom>
        </p:spPr>
      </p:pic>
      <p:sp>
        <p:nvSpPr>
          <p:cNvPr id="4" name="TextBox 3">
            <a:extLst>
              <a:ext uri="{FF2B5EF4-FFF2-40B4-BE49-F238E27FC236}">
                <a16:creationId xmlns:a16="http://schemas.microsoft.com/office/drawing/2014/main" id="{50F5A77A-F810-F931-261D-E4EF5833908B}"/>
              </a:ext>
            </a:extLst>
          </p:cNvPr>
          <p:cNvSpPr txBox="1"/>
          <p:nvPr/>
        </p:nvSpPr>
        <p:spPr>
          <a:xfrm>
            <a:off x="9901719" y="6220616"/>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2567132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E48737-96F4-53EE-8FC2-EA5E71CCD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345" y="1292483"/>
            <a:ext cx="6982155" cy="5357086"/>
          </a:xfrm>
          <a:prstGeom prst="rect">
            <a:avLst/>
          </a:prstGeom>
        </p:spPr>
      </p:pic>
      <p:sp>
        <p:nvSpPr>
          <p:cNvPr id="13" name="TextBox 12">
            <a:extLst>
              <a:ext uri="{FF2B5EF4-FFF2-40B4-BE49-F238E27FC236}">
                <a16:creationId xmlns:a16="http://schemas.microsoft.com/office/drawing/2014/main" id="{4E0D164E-8C0D-F766-EF0A-96D8309631C5}"/>
              </a:ext>
            </a:extLst>
          </p:cNvPr>
          <p:cNvSpPr txBox="1"/>
          <p:nvPr/>
        </p:nvSpPr>
        <p:spPr>
          <a:xfrm>
            <a:off x="4096820" y="555073"/>
            <a:ext cx="6097712" cy="523220"/>
          </a:xfrm>
          <a:prstGeom prst="rect">
            <a:avLst/>
          </a:prstGeom>
          <a:noFill/>
        </p:spPr>
        <p:txBody>
          <a:bodyPr wrap="square">
            <a:spAutoFit/>
          </a:bodyPr>
          <a:lstStyle/>
          <a:p>
            <a:r>
              <a:rPr lang="en-IN" sz="2800" dirty="0"/>
              <a:t>Month</a:t>
            </a:r>
            <a:r>
              <a:rPr lang="en-IN" dirty="0"/>
              <a:t> </a:t>
            </a:r>
            <a:r>
              <a:rPr lang="en-IN" sz="2800" dirty="0"/>
              <a:t>vs delays</a:t>
            </a:r>
            <a:endParaRPr lang="en-IN" dirty="0"/>
          </a:p>
        </p:txBody>
      </p:sp>
      <p:sp>
        <p:nvSpPr>
          <p:cNvPr id="3" name="TextBox 2">
            <a:extLst>
              <a:ext uri="{FF2B5EF4-FFF2-40B4-BE49-F238E27FC236}">
                <a16:creationId xmlns:a16="http://schemas.microsoft.com/office/drawing/2014/main" id="{8652A2FC-495B-F42F-075B-AF282C30FEB2}"/>
              </a:ext>
            </a:extLst>
          </p:cNvPr>
          <p:cNvSpPr txBox="1"/>
          <p:nvPr/>
        </p:nvSpPr>
        <p:spPr>
          <a:xfrm>
            <a:off x="10456523" y="6280237"/>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
        <p:nvSpPr>
          <p:cNvPr id="4" name="TextBox 3">
            <a:extLst>
              <a:ext uri="{FF2B5EF4-FFF2-40B4-BE49-F238E27FC236}">
                <a16:creationId xmlns:a16="http://schemas.microsoft.com/office/drawing/2014/main" id="{116B237E-8C73-930D-9126-1A278F77B3B4}"/>
              </a:ext>
            </a:extLst>
          </p:cNvPr>
          <p:cNvSpPr txBox="1"/>
          <p:nvPr/>
        </p:nvSpPr>
        <p:spPr>
          <a:xfrm>
            <a:off x="529390" y="447351"/>
            <a:ext cx="8277726" cy="584775"/>
          </a:xfrm>
          <a:prstGeom prst="rect">
            <a:avLst/>
          </a:prstGeom>
          <a:noFill/>
        </p:spPr>
        <p:txBody>
          <a:bodyPr wrap="square">
            <a:spAutoFit/>
          </a:bodyPr>
          <a:lstStyle/>
          <a:p>
            <a:r>
              <a:rPr lang="en-IN" sz="3200" dirty="0"/>
              <a:t>Scalability : </a:t>
            </a:r>
          </a:p>
        </p:txBody>
      </p:sp>
    </p:spTree>
    <p:extLst>
      <p:ext uri="{BB962C8B-B14F-4D97-AF65-F5344CB8AC3E}">
        <p14:creationId xmlns:p14="http://schemas.microsoft.com/office/powerpoint/2010/main" val="388473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845D5F-5EB8-B564-A08D-03344F482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002" y="1187273"/>
            <a:ext cx="6895996" cy="5408127"/>
          </a:xfrm>
          <a:prstGeom prst="rect">
            <a:avLst/>
          </a:prstGeom>
        </p:spPr>
      </p:pic>
      <p:sp>
        <p:nvSpPr>
          <p:cNvPr id="4" name="TextBox 3">
            <a:extLst>
              <a:ext uri="{FF2B5EF4-FFF2-40B4-BE49-F238E27FC236}">
                <a16:creationId xmlns:a16="http://schemas.microsoft.com/office/drawing/2014/main" id="{7DAA2378-F1D9-7A36-A3A5-D34B9A362FD7}"/>
              </a:ext>
            </a:extLst>
          </p:cNvPr>
          <p:cNvSpPr txBox="1"/>
          <p:nvPr/>
        </p:nvSpPr>
        <p:spPr>
          <a:xfrm>
            <a:off x="4220109" y="544799"/>
            <a:ext cx="6097712" cy="523220"/>
          </a:xfrm>
          <a:prstGeom prst="rect">
            <a:avLst/>
          </a:prstGeom>
          <a:noFill/>
        </p:spPr>
        <p:txBody>
          <a:bodyPr wrap="square">
            <a:spAutoFit/>
          </a:bodyPr>
          <a:lstStyle/>
          <a:p>
            <a:r>
              <a:rPr lang="en-IN" sz="2800" dirty="0"/>
              <a:t>Month vs flights</a:t>
            </a:r>
          </a:p>
        </p:txBody>
      </p:sp>
      <p:sp>
        <p:nvSpPr>
          <p:cNvPr id="5" name="TextBox 4">
            <a:extLst>
              <a:ext uri="{FF2B5EF4-FFF2-40B4-BE49-F238E27FC236}">
                <a16:creationId xmlns:a16="http://schemas.microsoft.com/office/drawing/2014/main" id="{38116801-81B9-59BB-DB40-580E8589B3D8}"/>
              </a:ext>
            </a:extLst>
          </p:cNvPr>
          <p:cNvSpPr txBox="1"/>
          <p:nvPr/>
        </p:nvSpPr>
        <p:spPr>
          <a:xfrm>
            <a:off x="10179121" y="6233774"/>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217756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9E9022-E769-CB4D-F095-A5D23A186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892" y="953256"/>
            <a:ext cx="7337444" cy="5712299"/>
          </a:xfrm>
          <a:prstGeom prst="rect">
            <a:avLst/>
          </a:prstGeom>
        </p:spPr>
      </p:pic>
      <p:sp>
        <p:nvSpPr>
          <p:cNvPr id="4" name="TextBox 3">
            <a:extLst>
              <a:ext uri="{FF2B5EF4-FFF2-40B4-BE49-F238E27FC236}">
                <a16:creationId xmlns:a16="http://schemas.microsoft.com/office/drawing/2014/main" id="{04228BEE-98BD-BB45-96E6-7968E6A5BDD0}"/>
              </a:ext>
            </a:extLst>
          </p:cNvPr>
          <p:cNvSpPr txBox="1"/>
          <p:nvPr/>
        </p:nvSpPr>
        <p:spPr>
          <a:xfrm>
            <a:off x="4425593" y="192445"/>
            <a:ext cx="6097712" cy="523220"/>
          </a:xfrm>
          <a:prstGeom prst="rect">
            <a:avLst/>
          </a:prstGeom>
          <a:noFill/>
        </p:spPr>
        <p:txBody>
          <a:bodyPr wrap="square">
            <a:spAutoFit/>
          </a:bodyPr>
          <a:lstStyle/>
          <a:p>
            <a:r>
              <a:rPr lang="en-IN" sz="2800" dirty="0"/>
              <a:t>Airport vs Flights</a:t>
            </a:r>
          </a:p>
        </p:txBody>
      </p:sp>
      <p:sp>
        <p:nvSpPr>
          <p:cNvPr id="5" name="TextBox 4">
            <a:extLst>
              <a:ext uri="{FF2B5EF4-FFF2-40B4-BE49-F238E27FC236}">
                <a16:creationId xmlns:a16="http://schemas.microsoft.com/office/drawing/2014/main" id="{B9E22DE3-87DB-79FE-F86E-8371284B5C3D}"/>
              </a:ext>
            </a:extLst>
          </p:cNvPr>
          <p:cNvSpPr txBox="1"/>
          <p:nvPr/>
        </p:nvSpPr>
        <p:spPr>
          <a:xfrm>
            <a:off x="10302411" y="6324477"/>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6932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959A61-3C43-C555-503B-C67FAB4F3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479" y="1108865"/>
            <a:ext cx="7029719" cy="5569338"/>
          </a:xfrm>
          <a:prstGeom prst="rect">
            <a:avLst/>
          </a:prstGeom>
        </p:spPr>
      </p:pic>
      <p:sp>
        <p:nvSpPr>
          <p:cNvPr id="3" name="TextBox 2">
            <a:extLst>
              <a:ext uri="{FF2B5EF4-FFF2-40B4-BE49-F238E27FC236}">
                <a16:creationId xmlns:a16="http://schemas.microsoft.com/office/drawing/2014/main" id="{F408D0DE-7839-EAA9-9C4C-69DDB7816AE2}"/>
              </a:ext>
            </a:extLst>
          </p:cNvPr>
          <p:cNvSpPr txBox="1"/>
          <p:nvPr/>
        </p:nvSpPr>
        <p:spPr>
          <a:xfrm>
            <a:off x="3963256" y="452331"/>
            <a:ext cx="6097712" cy="523220"/>
          </a:xfrm>
          <a:prstGeom prst="rect">
            <a:avLst/>
          </a:prstGeom>
          <a:noFill/>
        </p:spPr>
        <p:txBody>
          <a:bodyPr wrap="square">
            <a:spAutoFit/>
          </a:bodyPr>
          <a:lstStyle/>
          <a:p>
            <a:r>
              <a:rPr lang="en-IN" sz="2800" dirty="0"/>
              <a:t>Airport vs Delays</a:t>
            </a:r>
          </a:p>
        </p:txBody>
      </p:sp>
      <p:sp>
        <p:nvSpPr>
          <p:cNvPr id="5" name="TextBox 4">
            <a:extLst>
              <a:ext uri="{FF2B5EF4-FFF2-40B4-BE49-F238E27FC236}">
                <a16:creationId xmlns:a16="http://schemas.microsoft.com/office/drawing/2014/main" id="{3703DD46-DEFF-212A-2E64-6BA9C80B1B5E}"/>
              </a:ext>
            </a:extLst>
          </p:cNvPr>
          <p:cNvSpPr txBox="1"/>
          <p:nvPr/>
        </p:nvSpPr>
        <p:spPr>
          <a:xfrm>
            <a:off x="10384604" y="6175037"/>
            <a:ext cx="6097712" cy="369332"/>
          </a:xfrm>
          <a:prstGeom prst="rect">
            <a:avLst/>
          </a:prstGeom>
          <a:noFill/>
        </p:spPr>
        <p:txBody>
          <a:bodyPr wrap="square">
            <a:spAutoFit/>
          </a:bodyPr>
          <a:lstStyle/>
          <a:p>
            <a:r>
              <a:rPr lang="en-IN" sz="1800" b="1" u="sng" dirty="0">
                <a:solidFill>
                  <a:srgbClr val="FF0000"/>
                </a:solidFill>
              </a:rPr>
              <a:t>User-am1501</a:t>
            </a:r>
            <a:endParaRPr lang="en-IN" b="1" u="sng" dirty="0">
              <a:solidFill>
                <a:srgbClr val="FF0000"/>
              </a:solidFill>
            </a:endParaRPr>
          </a:p>
        </p:txBody>
      </p:sp>
    </p:spTree>
    <p:extLst>
      <p:ext uri="{BB962C8B-B14F-4D97-AF65-F5344CB8AC3E}">
        <p14:creationId xmlns:p14="http://schemas.microsoft.com/office/powerpoint/2010/main" val="327023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434B-7844-144B-6D7B-D1A3FA5F37EE}"/>
              </a:ext>
            </a:extLst>
          </p:cNvPr>
          <p:cNvSpPr>
            <a:spLocks noGrp="1"/>
          </p:cNvSpPr>
          <p:nvPr>
            <p:ph type="title"/>
          </p:nvPr>
        </p:nvSpPr>
        <p:spPr/>
        <p:txBody>
          <a:bodyPr/>
          <a:lstStyle/>
          <a:p>
            <a:r>
              <a:rPr lang="en-IN" dirty="0"/>
              <a:t>Conclusion :</a:t>
            </a:r>
          </a:p>
        </p:txBody>
      </p:sp>
      <p:sp>
        <p:nvSpPr>
          <p:cNvPr id="5" name="TextBox 4">
            <a:extLst>
              <a:ext uri="{FF2B5EF4-FFF2-40B4-BE49-F238E27FC236}">
                <a16:creationId xmlns:a16="http://schemas.microsoft.com/office/drawing/2014/main" id="{617D025C-59C5-80B2-C295-0550AF69C15F}"/>
              </a:ext>
            </a:extLst>
          </p:cNvPr>
          <p:cNvSpPr txBox="1"/>
          <p:nvPr/>
        </p:nvSpPr>
        <p:spPr>
          <a:xfrm>
            <a:off x="940869" y="1701623"/>
            <a:ext cx="8520764" cy="4524315"/>
          </a:xfrm>
          <a:prstGeom prst="rect">
            <a:avLst/>
          </a:prstGeom>
          <a:noFill/>
        </p:spPr>
        <p:txBody>
          <a:bodyPr wrap="square">
            <a:spAutoFit/>
          </a:bodyPr>
          <a:lstStyle/>
          <a:p>
            <a:pPr marL="285750" indent="-285750" rtl="0">
              <a:buFont typeface="Arial" panose="020B0604020202020204" pitchFamily="34" charset="0"/>
              <a:buChar char="•"/>
            </a:pPr>
            <a:r>
              <a:rPr lang="en-US" dirty="0">
                <a:effectLst/>
              </a:rPr>
              <a:t>In conclusion, MongoDB and Groovy serve different primary purposes. MongoDB is a database specifically designed for efficient data storage and retrieval, particularly in scenarios with unstructured or semi-structured data and high scalability needs. </a:t>
            </a:r>
          </a:p>
          <a:p>
            <a:pPr marL="285750" indent="-285750" rtl="0">
              <a:buFont typeface="Arial" panose="020B0604020202020204" pitchFamily="34" charset="0"/>
              <a:buChar char="•"/>
            </a:pPr>
            <a:endParaRPr lang="en-US" dirty="0">
              <a:effectLst/>
            </a:endParaRPr>
          </a:p>
          <a:p>
            <a:pPr marL="285750" indent="-285750" rtl="0">
              <a:buFont typeface="Arial" panose="020B0604020202020204" pitchFamily="34" charset="0"/>
              <a:buChar char="•"/>
            </a:pPr>
            <a:r>
              <a:rPr lang="en-US" dirty="0">
                <a:effectLst/>
              </a:rPr>
              <a:t>Groovy, on the other hand, is a general-purpose scripting language that is exceptionally well-suited for data parsing, manipulation, and interaction with databases, but it doesn't replace the role of a database like MongoDB.</a:t>
            </a:r>
          </a:p>
          <a:p>
            <a:pPr rtl="0"/>
            <a:endParaRPr lang="en-US" dirty="0">
              <a:effectLst/>
            </a:endParaRPr>
          </a:p>
          <a:p>
            <a:pPr marL="285750" indent="-285750" rtl="0">
              <a:buFont typeface="Arial" panose="020B0604020202020204" pitchFamily="34" charset="0"/>
              <a:buChar char="•"/>
            </a:pPr>
            <a:r>
              <a:rPr lang="en-US" dirty="0">
                <a:effectLst/>
              </a:rPr>
              <a:t>For many projects, a combination of MongoDB and Groovy can be powerful. You can use MongoDB to store and retrieve data efficiently and leverage Groovy for data transformation and processing tasks. The choice between the two should be based on the specific requirements of your project and how they align with the strengths and use cases of each technology.</a:t>
            </a:r>
          </a:p>
        </p:txBody>
      </p:sp>
    </p:spTree>
    <p:extLst>
      <p:ext uri="{BB962C8B-B14F-4D97-AF65-F5344CB8AC3E}">
        <p14:creationId xmlns:p14="http://schemas.microsoft.com/office/powerpoint/2010/main" val="47140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5226-76C6-EE6D-7B98-68B48323E7AB}"/>
              </a:ext>
            </a:extLst>
          </p:cNvPr>
          <p:cNvSpPr>
            <a:spLocks noGrp="1"/>
          </p:cNvSpPr>
          <p:nvPr>
            <p:ph type="title"/>
          </p:nvPr>
        </p:nvSpPr>
        <p:spPr/>
        <p:txBody>
          <a:bodyPr/>
          <a:lstStyle/>
          <a:p>
            <a:r>
              <a:rPr lang="en-IN" dirty="0"/>
              <a:t>Illustration of below queries</a:t>
            </a:r>
          </a:p>
        </p:txBody>
      </p:sp>
      <p:pic>
        <p:nvPicPr>
          <p:cNvPr id="1026" name="Picture 2">
            <a:extLst>
              <a:ext uri="{FF2B5EF4-FFF2-40B4-BE49-F238E27FC236}">
                <a16:creationId xmlns:a16="http://schemas.microsoft.com/office/drawing/2014/main" id="{35FFA7B2-A36C-0F0C-2F9C-68E7551EB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0" y="3726749"/>
            <a:ext cx="5245417" cy="25560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347046-DED4-C3B9-B10B-0DA2ABE35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7" y="1642795"/>
            <a:ext cx="2774580" cy="49632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F7A7BC-EB15-3067-935A-29BB6D7E5F79}"/>
              </a:ext>
            </a:extLst>
          </p:cNvPr>
          <p:cNvSpPr txBox="1"/>
          <p:nvPr/>
        </p:nvSpPr>
        <p:spPr>
          <a:xfrm>
            <a:off x="646110" y="1642795"/>
            <a:ext cx="11545889" cy="646331"/>
          </a:xfrm>
          <a:prstGeom prst="rect">
            <a:avLst/>
          </a:prstGeom>
          <a:noFill/>
        </p:spPr>
        <p:txBody>
          <a:bodyPr wrap="square">
            <a:spAutoFit/>
          </a:bodyPr>
          <a:lstStyle/>
          <a:p>
            <a:pPr marL="0" indent="0" rtl="0">
              <a:buNone/>
            </a:pPr>
            <a:r>
              <a:rPr lang="en-IN" sz="1800" b="1" dirty="0">
                <a:effectLst/>
                <a:latin typeface="Times New Roman" panose="02020603050405020304" pitchFamily="18" charset="0"/>
                <a:cs typeface="Times New Roman" panose="02020603050405020304" pitchFamily="18" charset="0"/>
              </a:rPr>
              <a:t>Query 1 – </a:t>
            </a:r>
            <a:r>
              <a:rPr lang="en-IN" sz="1800" b="1" dirty="0">
                <a:solidFill>
                  <a:schemeClr val="accent3"/>
                </a:solidFill>
                <a:latin typeface="Times New Roman" panose="02020603050405020304" pitchFamily="18" charset="0"/>
                <a:cs typeface="Times New Roman" panose="02020603050405020304" pitchFamily="18" charset="0"/>
              </a:rPr>
              <a:t>D</a:t>
            </a:r>
            <a:r>
              <a:rPr lang="en-IN" sz="1800" b="1" dirty="0">
                <a:solidFill>
                  <a:schemeClr val="accent3"/>
                </a:solidFill>
                <a:effectLst/>
                <a:latin typeface="Times New Roman" panose="02020603050405020304" pitchFamily="18" charset="0"/>
                <a:cs typeface="Times New Roman" panose="02020603050405020304" pitchFamily="18" charset="0"/>
              </a:rPr>
              <a:t>ata selection</a:t>
            </a:r>
            <a:endParaRPr lang="en-IN" sz="1800" dirty="0">
              <a:solidFill>
                <a:schemeClr val="accent3"/>
              </a:solidFill>
              <a:effectLst/>
              <a:latin typeface="Times New Roman" panose="02020603050405020304" pitchFamily="18" charset="0"/>
              <a:cs typeface="Times New Roman" panose="02020603050405020304" pitchFamily="18" charset="0"/>
            </a:endParaRPr>
          </a:p>
          <a:p>
            <a:pPr marL="0" indent="0">
              <a:buNone/>
            </a:pPr>
            <a:r>
              <a:rPr lang="en-IN" sz="1800" dirty="0">
                <a:effectLst/>
                <a:latin typeface="Times New Roman" panose="02020603050405020304" pitchFamily="18" charset="0"/>
                <a:cs typeface="Times New Roman" panose="02020603050405020304" pitchFamily="18" charset="0"/>
              </a:rPr>
              <a:t>Query to print all the different Unique Airlines</a:t>
            </a:r>
          </a:p>
        </p:txBody>
      </p:sp>
      <p:sp>
        <p:nvSpPr>
          <p:cNvPr id="14" name="TextBox 13">
            <a:extLst>
              <a:ext uri="{FF2B5EF4-FFF2-40B4-BE49-F238E27FC236}">
                <a16:creationId xmlns:a16="http://schemas.microsoft.com/office/drawing/2014/main" id="{524FEF5B-461E-340E-7507-31739FDA6745}"/>
              </a:ext>
            </a:extLst>
          </p:cNvPr>
          <p:cNvSpPr txBox="1"/>
          <p:nvPr/>
        </p:nvSpPr>
        <p:spPr>
          <a:xfrm>
            <a:off x="646110" y="3100713"/>
            <a:ext cx="4254818" cy="369332"/>
          </a:xfrm>
          <a:prstGeom prst="rect">
            <a:avLst/>
          </a:prstGeom>
          <a:noFill/>
        </p:spPr>
        <p:txBody>
          <a:bodyPr wrap="square" rtlCol="0">
            <a:spAutoFit/>
          </a:bodyPr>
          <a:lstStyle/>
          <a:p>
            <a:r>
              <a:rPr lang="en-IN" dirty="0"/>
              <a:t>Code:</a:t>
            </a:r>
          </a:p>
        </p:txBody>
      </p:sp>
      <p:sp>
        <p:nvSpPr>
          <p:cNvPr id="15" name="TextBox 14">
            <a:extLst>
              <a:ext uri="{FF2B5EF4-FFF2-40B4-BE49-F238E27FC236}">
                <a16:creationId xmlns:a16="http://schemas.microsoft.com/office/drawing/2014/main" id="{D32D12D5-0412-B960-A519-8B639F7DC022}"/>
              </a:ext>
            </a:extLst>
          </p:cNvPr>
          <p:cNvSpPr txBox="1"/>
          <p:nvPr/>
        </p:nvSpPr>
        <p:spPr>
          <a:xfrm>
            <a:off x="7079720" y="3017328"/>
            <a:ext cx="1045479" cy="369332"/>
          </a:xfrm>
          <a:prstGeom prst="rect">
            <a:avLst/>
          </a:prstGeom>
          <a:noFill/>
        </p:spPr>
        <p:txBody>
          <a:bodyPr wrap="none" rtlCol="0">
            <a:spAutoFit/>
          </a:bodyPr>
          <a:lstStyle/>
          <a:p>
            <a:r>
              <a:rPr lang="en-IN" dirty="0"/>
              <a:t>Output:</a:t>
            </a:r>
          </a:p>
        </p:txBody>
      </p:sp>
      <p:sp>
        <p:nvSpPr>
          <p:cNvPr id="4" name="TextBox 3">
            <a:extLst>
              <a:ext uri="{FF2B5EF4-FFF2-40B4-BE49-F238E27FC236}">
                <a16:creationId xmlns:a16="http://schemas.microsoft.com/office/drawing/2014/main" id="{026374C7-745C-0638-F547-9A38A2E92162}"/>
              </a:ext>
            </a:extLst>
          </p:cNvPr>
          <p:cNvSpPr txBox="1"/>
          <p:nvPr/>
        </p:nvSpPr>
        <p:spPr>
          <a:xfrm>
            <a:off x="10703103" y="6412309"/>
            <a:ext cx="6097712" cy="369332"/>
          </a:xfrm>
          <a:prstGeom prst="rect">
            <a:avLst/>
          </a:prstGeom>
          <a:noFill/>
        </p:spPr>
        <p:txBody>
          <a:bodyPr wrap="square">
            <a:spAutoFit/>
          </a:bodyPr>
          <a:lstStyle/>
          <a:p>
            <a:r>
              <a:rPr lang="en-IN" sz="1800" b="1" u="sng" dirty="0">
                <a:solidFill>
                  <a:srgbClr val="FF0000"/>
                </a:solidFill>
              </a:rPr>
              <a:t>User-aam79</a:t>
            </a:r>
            <a:endParaRPr lang="en-IN" b="1" u="sng" dirty="0">
              <a:solidFill>
                <a:srgbClr val="FF0000"/>
              </a:solidFill>
            </a:endParaRPr>
          </a:p>
        </p:txBody>
      </p:sp>
    </p:spTree>
    <p:extLst>
      <p:ext uri="{BB962C8B-B14F-4D97-AF65-F5344CB8AC3E}">
        <p14:creationId xmlns:p14="http://schemas.microsoft.com/office/powerpoint/2010/main" val="1332741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23B348-C84F-17D4-DE32-8F4EA4B5ADD5}"/>
              </a:ext>
            </a:extLst>
          </p:cNvPr>
          <p:cNvSpPr>
            <a:spLocks noGrp="1"/>
          </p:cNvSpPr>
          <p:nvPr>
            <p:ph idx="1"/>
          </p:nvPr>
        </p:nvSpPr>
        <p:spPr>
          <a:xfrm>
            <a:off x="472440" y="335280"/>
            <a:ext cx="11247120" cy="5913119"/>
          </a:xfrm>
        </p:spPr>
        <p:txBody>
          <a:bodyPr/>
          <a:lstStyle/>
          <a:p>
            <a:pPr marL="0" indent="0" rtl="0">
              <a:buNone/>
            </a:pPr>
            <a:r>
              <a:rPr lang="en-US" sz="2000" b="1" dirty="0">
                <a:latin typeface="Times New Roman" panose="02020603050405020304" pitchFamily="18" charset="0"/>
                <a:cs typeface="Times New Roman" panose="02020603050405020304" pitchFamily="18" charset="0"/>
              </a:rPr>
              <a:t>Query 2  - </a:t>
            </a:r>
            <a:r>
              <a:rPr lang="en-US" sz="2000" b="1" dirty="0">
                <a:solidFill>
                  <a:schemeClr val="accent3"/>
                </a:solidFill>
                <a:latin typeface="Times New Roman" panose="02020603050405020304" pitchFamily="18" charset="0"/>
                <a:cs typeface="Times New Roman" panose="02020603050405020304" pitchFamily="18" charset="0"/>
              </a:rPr>
              <a:t>Data Grouping</a:t>
            </a:r>
          </a:p>
          <a:p>
            <a:pPr marL="0" indent="0" rtl="0">
              <a:buNone/>
            </a:pPr>
            <a:r>
              <a:rPr lang="en-US" sz="2000" dirty="0">
                <a:effectLst/>
                <a:latin typeface="Times New Roman" panose="02020603050405020304" pitchFamily="18" charset="0"/>
                <a:cs typeface="Times New Roman" panose="02020603050405020304" pitchFamily="18" charset="0"/>
              </a:rPr>
              <a:t>Create a map to store the total minutes delayed grouped by airport and month</a:t>
            </a:r>
          </a:p>
          <a:p>
            <a:pPr marL="0" indent="0" rtl="0">
              <a:buNone/>
            </a:pPr>
            <a:r>
              <a:rPr lang="en-US" sz="2000" dirty="0">
                <a:effectLst/>
                <a:latin typeface="Times New Roman" panose="02020603050405020304" pitchFamily="18" charset="0"/>
                <a:cs typeface="Times New Roman" panose="02020603050405020304" pitchFamily="18" charset="0"/>
              </a:rPr>
              <a:t>Total minutes delayed in each airport and group it</a:t>
            </a:r>
          </a:p>
          <a:p>
            <a:pPr marL="0" indent="0">
              <a:buNone/>
            </a:pPr>
            <a:endParaRPr lang="en-IN" dirty="0"/>
          </a:p>
          <a:p>
            <a:pPr marL="0" indent="0">
              <a:buNone/>
            </a:pPr>
            <a:r>
              <a:rPr lang="en-IN" dirty="0"/>
              <a:t>Code:                                                                        Output:</a:t>
            </a:r>
          </a:p>
        </p:txBody>
      </p:sp>
      <p:pic>
        <p:nvPicPr>
          <p:cNvPr id="2050" name="Picture 2">
            <a:extLst>
              <a:ext uri="{FF2B5EF4-FFF2-40B4-BE49-F238E27FC236}">
                <a16:creationId xmlns:a16="http://schemas.microsoft.com/office/drawing/2014/main" id="{D4BE3336-0437-0EB1-9AFE-CC522DA0E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2524614"/>
            <a:ext cx="5274945" cy="3617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BA7009-E5F6-2CAD-B55E-E464101BF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648" y="1762613"/>
            <a:ext cx="3968675" cy="44857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E26A99-2134-A092-298A-FA23189E46D6}"/>
              </a:ext>
            </a:extLst>
          </p:cNvPr>
          <p:cNvSpPr txBox="1"/>
          <p:nvPr/>
        </p:nvSpPr>
        <p:spPr>
          <a:xfrm>
            <a:off x="10427882" y="6338054"/>
            <a:ext cx="6097772" cy="369332"/>
          </a:xfrm>
          <a:prstGeom prst="rect">
            <a:avLst/>
          </a:prstGeom>
          <a:noFill/>
        </p:spPr>
        <p:txBody>
          <a:bodyPr wrap="square">
            <a:spAutoFit/>
          </a:bodyPr>
          <a:lstStyle/>
          <a:p>
            <a:r>
              <a:rPr lang="en-IN" sz="1800" b="1" u="sng" dirty="0">
                <a:solidFill>
                  <a:srgbClr val="FF0000"/>
                </a:solidFill>
              </a:rPr>
              <a:t>User-aam79</a:t>
            </a:r>
            <a:endParaRPr lang="en-IN" b="1" u="sng" dirty="0">
              <a:solidFill>
                <a:srgbClr val="FF0000"/>
              </a:solidFill>
            </a:endParaRPr>
          </a:p>
        </p:txBody>
      </p:sp>
    </p:spTree>
    <p:extLst>
      <p:ext uri="{BB962C8B-B14F-4D97-AF65-F5344CB8AC3E}">
        <p14:creationId xmlns:p14="http://schemas.microsoft.com/office/powerpoint/2010/main" val="140835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C0E64-86AC-9479-BD54-A58CBF6400FF}"/>
              </a:ext>
            </a:extLst>
          </p:cNvPr>
          <p:cNvSpPr>
            <a:spLocks noGrp="1"/>
          </p:cNvSpPr>
          <p:nvPr>
            <p:ph idx="1"/>
          </p:nvPr>
        </p:nvSpPr>
        <p:spPr>
          <a:xfrm>
            <a:off x="487680" y="391758"/>
            <a:ext cx="10942320" cy="6329081"/>
          </a:xfrm>
        </p:spPr>
        <p:txBody>
          <a:bodyPr/>
          <a:lstStyle/>
          <a:p>
            <a:pPr marL="0" indent="0" rtl="0">
              <a:buNone/>
            </a:pPr>
            <a:r>
              <a:rPr lang="en-US" sz="2000" b="1" dirty="0">
                <a:latin typeface="Times New Roman" panose="02020603050405020304" pitchFamily="18" charset="0"/>
                <a:cs typeface="Times New Roman" panose="02020603050405020304" pitchFamily="18" charset="0"/>
              </a:rPr>
              <a:t>Query 3 – </a:t>
            </a:r>
            <a:r>
              <a:rPr lang="en-US" sz="2000" b="1" dirty="0">
                <a:solidFill>
                  <a:schemeClr val="accent3"/>
                </a:solidFill>
                <a:latin typeface="Times New Roman" panose="02020603050405020304" pitchFamily="18" charset="0"/>
                <a:cs typeface="Times New Roman" panose="02020603050405020304" pitchFamily="18" charset="0"/>
              </a:rPr>
              <a:t>Data Filtering</a:t>
            </a:r>
            <a:endParaRPr lang="en-US" sz="2000" dirty="0">
              <a:solidFill>
                <a:schemeClr val="accent3"/>
              </a:solidFill>
              <a:latin typeface="Times New Roman" panose="02020603050405020304" pitchFamily="18" charset="0"/>
              <a:cs typeface="Times New Roman" panose="02020603050405020304" pitchFamily="18" charset="0"/>
            </a:endParaRPr>
          </a:p>
          <a:p>
            <a:pPr marL="0" indent="0" rtl="0">
              <a:buNone/>
            </a:pPr>
            <a:r>
              <a:rPr lang="en-US" sz="2000" dirty="0">
                <a:effectLst/>
                <a:latin typeface="Times New Roman" panose="02020603050405020304" pitchFamily="18" charset="0"/>
                <a:cs typeface="Times New Roman" panose="02020603050405020304" pitchFamily="18" charset="0"/>
              </a:rPr>
              <a:t>Create a list to store the airports with minutes delayed due to security greater than 2000</a:t>
            </a:r>
          </a:p>
          <a:p>
            <a:pPr marL="0" indent="0" rtl="0">
              <a:buNone/>
            </a:pPr>
            <a:r>
              <a:rPr lang="en-US" dirty="0">
                <a:latin typeface="Times New Roman" panose="02020603050405020304" pitchFamily="18" charset="0"/>
                <a:cs typeface="Times New Roman" panose="02020603050405020304" pitchFamily="18" charset="0"/>
              </a:rPr>
              <a:t>Q</a:t>
            </a:r>
            <a:r>
              <a:rPr lang="en-US" sz="2000" dirty="0">
                <a:effectLst/>
                <a:latin typeface="Times New Roman" panose="02020603050405020304" pitchFamily="18" charset="0"/>
                <a:cs typeface="Times New Roman" panose="02020603050405020304" pitchFamily="18" charset="0"/>
              </a:rPr>
              <a:t>uery for each airport where minutes delayed due to security is greater than 2000</a:t>
            </a:r>
          </a:p>
          <a:p>
            <a:pPr marL="0" indent="0" rtl="0">
              <a:buNone/>
            </a:pPr>
            <a:endParaRPr lang="en-US" sz="2000" dirty="0">
              <a:effectLst/>
              <a:latin typeface="Times New Roman" panose="02020603050405020304" pitchFamily="18" charset="0"/>
              <a:cs typeface="Times New Roman" panose="02020603050405020304" pitchFamily="18" charset="0"/>
            </a:endParaRPr>
          </a:p>
          <a:p>
            <a:pPr marL="0" indent="0">
              <a:buNone/>
            </a:pPr>
            <a:r>
              <a:rPr lang="en-IN" dirty="0"/>
              <a:t>Code &amp; Output: </a:t>
            </a:r>
          </a:p>
        </p:txBody>
      </p:sp>
      <p:pic>
        <p:nvPicPr>
          <p:cNvPr id="3076" name="Picture 4">
            <a:extLst>
              <a:ext uri="{FF2B5EF4-FFF2-40B4-BE49-F238E27FC236}">
                <a16:creationId xmlns:a16="http://schemas.microsoft.com/office/drawing/2014/main" id="{C43319BF-0FA6-A9E5-12BC-55DC17C26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2524679"/>
            <a:ext cx="7758934" cy="3941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86A98D-BF52-12E3-DD23-9B48AEE7B2F2}"/>
              </a:ext>
            </a:extLst>
          </p:cNvPr>
          <p:cNvSpPr txBox="1"/>
          <p:nvPr/>
        </p:nvSpPr>
        <p:spPr>
          <a:xfrm>
            <a:off x="10364086" y="6281576"/>
            <a:ext cx="6097772" cy="369332"/>
          </a:xfrm>
          <a:prstGeom prst="rect">
            <a:avLst/>
          </a:prstGeom>
          <a:noFill/>
        </p:spPr>
        <p:txBody>
          <a:bodyPr wrap="square">
            <a:spAutoFit/>
          </a:bodyPr>
          <a:lstStyle/>
          <a:p>
            <a:r>
              <a:rPr lang="en-IN" sz="1800" b="1" u="sng" dirty="0">
                <a:solidFill>
                  <a:srgbClr val="FF0000"/>
                </a:solidFill>
              </a:rPr>
              <a:t>User-aam79</a:t>
            </a:r>
            <a:endParaRPr lang="en-IN" b="1" u="sng" dirty="0">
              <a:solidFill>
                <a:srgbClr val="FF0000"/>
              </a:solidFill>
            </a:endParaRPr>
          </a:p>
        </p:txBody>
      </p:sp>
    </p:spTree>
    <p:extLst>
      <p:ext uri="{BB962C8B-B14F-4D97-AF65-F5344CB8AC3E}">
        <p14:creationId xmlns:p14="http://schemas.microsoft.com/office/powerpoint/2010/main" val="151544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F32A29-ABD8-97E2-25D1-FCE9F8F5FEA2}"/>
              </a:ext>
            </a:extLst>
          </p:cNvPr>
          <p:cNvSpPr>
            <a:spLocks noGrp="1"/>
          </p:cNvSpPr>
          <p:nvPr>
            <p:ph idx="1"/>
          </p:nvPr>
        </p:nvSpPr>
        <p:spPr>
          <a:xfrm>
            <a:off x="417512" y="361278"/>
            <a:ext cx="10844848" cy="6054762"/>
          </a:xfrm>
        </p:spPr>
        <p:txBody>
          <a:bodyPr/>
          <a:lstStyle/>
          <a:p>
            <a:pPr marL="0" indent="0" rtl="0">
              <a:buNone/>
            </a:pPr>
            <a:r>
              <a:rPr lang="en-US" sz="2000" b="1" dirty="0">
                <a:latin typeface="Times New Roman" panose="02020603050405020304" pitchFamily="18" charset="0"/>
                <a:cs typeface="Times New Roman" panose="02020603050405020304" pitchFamily="18" charset="0"/>
              </a:rPr>
              <a:t>Query 4 - </a:t>
            </a:r>
            <a:r>
              <a:rPr lang="en-US" sz="2000" b="1" dirty="0">
                <a:solidFill>
                  <a:schemeClr val="accent3"/>
                </a:solidFill>
                <a:latin typeface="Times New Roman" panose="02020603050405020304" pitchFamily="18" charset="0"/>
                <a:cs typeface="Times New Roman" panose="02020603050405020304" pitchFamily="18" charset="0"/>
              </a:rPr>
              <a:t>Data Projection</a:t>
            </a:r>
          </a:p>
          <a:p>
            <a:pPr marL="0" indent="0" rtl="0">
              <a:buNone/>
            </a:pPr>
            <a:r>
              <a:rPr lang="en-US" sz="2000" dirty="0">
                <a:latin typeface="Times New Roman" panose="02020603050405020304" pitchFamily="18" charset="0"/>
                <a:cs typeface="Times New Roman" panose="02020603050405020304" pitchFamily="18" charset="0"/>
              </a:rPr>
              <a:t>Data projection query to select specific information</a:t>
            </a:r>
          </a:p>
          <a:p>
            <a:pPr marL="0" indent="0">
              <a:buNone/>
            </a:pPr>
            <a:r>
              <a:rPr lang="en-US" sz="2000" dirty="0">
                <a:latin typeface="Times New Roman" panose="02020603050405020304" pitchFamily="18" charset="0"/>
                <a:cs typeface="Times New Roman" panose="02020603050405020304" pitchFamily="18" charset="0"/>
              </a:rPr>
              <a:t>           Code &amp; Output: </a:t>
            </a:r>
          </a:p>
          <a:p>
            <a:pPr marL="0" indent="0" rtl="0">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100" name="Picture 4">
            <a:extLst>
              <a:ext uri="{FF2B5EF4-FFF2-40B4-BE49-F238E27FC236}">
                <a16:creationId xmlns:a16="http://schemas.microsoft.com/office/drawing/2014/main" id="{C5D31C84-6D1B-0E52-3499-39E803112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816" y="1260189"/>
            <a:ext cx="6622090" cy="5371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293414-6730-BB56-DEB2-A6058B2DEEC4}"/>
              </a:ext>
            </a:extLst>
          </p:cNvPr>
          <p:cNvSpPr txBox="1"/>
          <p:nvPr/>
        </p:nvSpPr>
        <p:spPr>
          <a:xfrm>
            <a:off x="10651733" y="6416040"/>
            <a:ext cx="6097712" cy="369332"/>
          </a:xfrm>
          <a:prstGeom prst="rect">
            <a:avLst/>
          </a:prstGeom>
          <a:noFill/>
        </p:spPr>
        <p:txBody>
          <a:bodyPr wrap="square">
            <a:spAutoFit/>
          </a:bodyPr>
          <a:lstStyle/>
          <a:p>
            <a:r>
              <a:rPr lang="en-IN" sz="1800" b="1" u="sng" dirty="0">
                <a:solidFill>
                  <a:srgbClr val="FF0000"/>
                </a:solidFill>
              </a:rPr>
              <a:t>User-aam79</a:t>
            </a:r>
            <a:endParaRPr lang="en-IN" b="1" u="sng" dirty="0">
              <a:solidFill>
                <a:srgbClr val="FF0000"/>
              </a:solidFill>
            </a:endParaRPr>
          </a:p>
        </p:txBody>
      </p:sp>
    </p:spTree>
    <p:extLst>
      <p:ext uri="{BB962C8B-B14F-4D97-AF65-F5344CB8AC3E}">
        <p14:creationId xmlns:p14="http://schemas.microsoft.com/office/powerpoint/2010/main" val="236084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E63E6-24F4-3ED3-3C0D-2D30347823FE}"/>
              </a:ext>
            </a:extLst>
          </p:cNvPr>
          <p:cNvSpPr>
            <a:spLocks noGrp="1"/>
          </p:cNvSpPr>
          <p:nvPr>
            <p:ph type="title"/>
          </p:nvPr>
        </p:nvSpPr>
        <p:spPr>
          <a:xfrm>
            <a:off x="646111" y="452718"/>
            <a:ext cx="11109009" cy="1873922"/>
          </a:xfrm>
        </p:spPr>
        <p:txBody>
          <a:bodyPr/>
          <a:lstStyle/>
          <a:p>
            <a:pPr rtl="0"/>
            <a:r>
              <a:rPr lang="en-IN" b="1" dirty="0">
                <a:effectLst/>
                <a:latin typeface="-apple-system"/>
              </a:rPr>
              <a:t>Exercise 2</a:t>
            </a:r>
            <a:br>
              <a:rPr lang="en-IN" dirty="0">
                <a:effectLst/>
                <a:latin typeface="-apple-system"/>
              </a:rPr>
            </a:br>
            <a:r>
              <a:rPr lang="en-IN" sz="2400" dirty="0">
                <a:effectLst/>
                <a:latin typeface="-apple-system"/>
              </a:rPr>
              <a:t>Query 1 – </a:t>
            </a:r>
            <a:r>
              <a:rPr lang="en-IN" sz="2400" dirty="0">
                <a:solidFill>
                  <a:schemeClr val="accent3"/>
                </a:solidFill>
                <a:effectLst/>
                <a:latin typeface="-apple-system"/>
              </a:rPr>
              <a:t>Data Filtering</a:t>
            </a:r>
            <a:endParaRPr lang="en-IN" sz="2400" dirty="0">
              <a:solidFill>
                <a:schemeClr val="accent3"/>
              </a:solidFill>
            </a:endParaRPr>
          </a:p>
        </p:txBody>
      </p:sp>
      <p:sp>
        <p:nvSpPr>
          <p:cNvPr id="4" name="TextBox 3">
            <a:extLst>
              <a:ext uri="{FF2B5EF4-FFF2-40B4-BE49-F238E27FC236}">
                <a16:creationId xmlns:a16="http://schemas.microsoft.com/office/drawing/2014/main" id="{72F05B0C-5723-AC35-3671-753BB583AB4F}"/>
              </a:ext>
            </a:extLst>
          </p:cNvPr>
          <p:cNvSpPr txBox="1"/>
          <p:nvPr/>
        </p:nvSpPr>
        <p:spPr>
          <a:xfrm>
            <a:off x="646111" y="1530082"/>
            <a:ext cx="11022134" cy="646331"/>
          </a:xfrm>
          <a:prstGeom prst="rect">
            <a:avLst/>
          </a:prstGeom>
          <a:noFill/>
        </p:spPr>
        <p:txBody>
          <a:bodyPr wrap="square">
            <a:spAutoFit/>
          </a:bodyPr>
          <a:lstStyle/>
          <a:p>
            <a:pPr rtl="0"/>
            <a:r>
              <a:rPr lang="en-US" dirty="0">
                <a:effectLst/>
              </a:rPr>
              <a:t>Initialize a map to track the month with the most delayed flights for each year</a:t>
            </a:r>
          </a:p>
          <a:p>
            <a:pPr rtl="0"/>
            <a:r>
              <a:rPr lang="en-US" dirty="0">
                <a:effectLst/>
              </a:rPr>
              <a:t>Query to find the month in every year which recorded the most delays (Using </a:t>
            </a:r>
            <a:r>
              <a:rPr lang="en-US" dirty="0" err="1">
                <a:effectLst/>
              </a:rPr>
              <a:t>forEach</a:t>
            </a:r>
            <a:r>
              <a:rPr lang="en-US" dirty="0">
                <a:effectLst/>
              </a:rPr>
              <a:t> Method)</a:t>
            </a:r>
          </a:p>
        </p:txBody>
      </p:sp>
      <p:pic>
        <p:nvPicPr>
          <p:cNvPr id="5122" name="Picture 2">
            <a:extLst>
              <a:ext uri="{FF2B5EF4-FFF2-40B4-BE49-F238E27FC236}">
                <a16:creationId xmlns:a16="http://schemas.microsoft.com/office/drawing/2014/main" id="{401F4062-6395-1F23-1123-C5A22AF9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00" y="2982550"/>
            <a:ext cx="6093211" cy="33980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3A87369-A920-E891-9B3C-7C49F73C6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301" y="2982550"/>
            <a:ext cx="5235133" cy="3149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AB00E0-8ECA-E3E7-24E2-BCC637CE8486}"/>
              </a:ext>
            </a:extLst>
          </p:cNvPr>
          <p:cNvSpPr txBox="1"/>
          <p:nvPr/>
        </p:nvSpPr>
        <p:spPr>
          <a:xfrm>
            <a:off x="753035" y="2405329"/>
            <a:ext cx="2326640" cy="369332"/>
          </a:xfrm>
          <a:prstGeom prst="rect">
            <a:avLst/>
          </a:prstGeom>
          <a:noFill/>
        </p:spPr>
        <p:txBody>
          <a:bodyPr wrap="square" rtlCol="0">
            <a:spAutoFit/>
          </a:bodyPr>
          <a:lstStyle/>
          <a:p>
            <a:r>
              <a:rPr lang="en-IN" dirty="0"/>
              <a:t>Code:</a:t>
            </a:r>
          </a:p>
        </p:txBody>
      </p:sp>
      <p:sp>
        <p:nvSpPr>
          <p:cNvPr id="10" name="TextBox 9">
            <a:extLst>
              <a:ext uri="{FF2B5EF4-FFF2-40B4-BE49-F238E27FC236}">
                <a16:creationId xmlns:a16="http://schemas.microsoft.com/office/drawing/2014/main" id="{0481A44A-C9E4-B16C-527D-D42225902064}"/>
              </a:ext>
            </a:extLst>
          </p:cNvPr>
          <p:cNvSpPr txBox="1"/>
          <p:nvPr/>
        </p:nvSpPr>
        <p:spPr>
          <a:xfrm>
            <a:off x="6705301" y="2405329"/>
            <a:ext cx="2326640" cy="369332"/>
          </a:xfrm>
          <a:prstGeom prst="rect">
            <a:avLst/>
          </a:prstGeom>
          <a:noFill/>
        </p:spPr>
        <p:txBody>
          <a:bodyPr wrap="square" rtlCol="0">
            <a:spAutoFit/>
          </a:bodyPr>
          <a:lstStyle/>
          <a:p>
            <a:r>
              <a:rPr lang="en-IN" dirty="0"/>
              <a:t>Output:</a:t>
            </a:r>
          </a:p>
        </p:txBody>
      </p:sp>
      <p:sp>
        <p:nvSpPr>
          <p:cNvPr id="5" name="TextBox 4">
            <a:extLst>
              <a:ext uri="{FF2B5EF4-FFF2-40B4-BE49-F238E27FC236}">
                <a16:creationId xmlns:a16="http://schemas.microsoft.com/office/drawing/2014/main" id="{349E7A1F-32F2-DB93-F9E4-A5672F375E79}"/>
              </a:ext>
            </a:extLst>
          </p:cNvPr>
          <p:cNvSpPr txBox="1"/>
          <p:nvPr/>
        </p:nvSpPr>
        <p:spPr>
          <a:xfrm>
            <a:off x="10289658" y="6339993"/>
            <a:ext cx="6097772" cy="369332"/>
          </a:xfrm>
          <a:prstGeom prst="rect">
            <a:avLst/>
          </a:prstGeom>
          <a:noFill/>
        </p:spPr>
        <p:txBody>
          <a:bodyPr wrap="square">
            <a:spAutoFit/>
          </a:bodyPr>
          <a:lstStyle/>
          <a:p>
            <a:r>
              <a:rPr lang="en-IN" sz="1800" b="1" u="sng" dirty="0">
                <a:solidFill>
                  <a:srgbClr val="FF0000"/>
                </a:solidFill>
              </a:rPr>
              <a:t>User-rep32</a:t>
            </a:r>
            <a:endParaRPr lang="en-IN" b="1" u="sng" dirty="0">
              <a:solidFill>
                <a:srgbClr val="FF0000"/>
              </a:solidFill>
            </a:endParaRPr>
          </a:p>
        </p:txBody>
      </p:sp>
    </p:spTree>
    <p:extLst>
      <p:ext uri="{BB962C8B-B14F-4D97-AF65-F5344CB8AC3E}">
        <p14:creationId xmlns:p14="http://schemas.microsoft.com/office/powerpoint/2010/main" val="780457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E1D7F-CD7A-FF46-A324-CBBF4A68E253}"/>
              </a:ext>
            </a:extLst>
          </p:cNvPr>
          <p:cNvSpPr txBox="1"/>
          <p:nvPr/>
        </p:nvSpPr>
        <p:spPr>
          <a:xfrm>
            <a:off x="500605" y="412223"/>
            <a:ext cx="9638817" cy="923330"/>
          </a:xfrm>
          <a:prstGeom prst="rect">
            <a:avLst/>
          </a:prstGeom>
          <a:noFill/>
        </p:spPr>
        <p:txBody>
          <a:bodyPr wrap="square">
            <a:spAutoFit/>
          </a:bodyPr>
          <a:lstStyle/>
          <a:p>
            <a:pPr rtl="0"/>
            <a:r>
              <a:rPr lang="en-US" b="1" dirty="0"/>
              <a:t>Query 2 – </a:t>
            </a:r>
            <a:r>
              <a:rPr lang="en-US" b="1" dirty="0">
                <a:solidFill>
                  <a:schemeClr val="accent3"/>
                </a:solidFill>
              </a:rPr>
              <a:t>Data Grouping</a:t>
            </a:r>
            <a:endParaRPr lang="en-US" dirty="0">
              <a:solidFill>
                <a:schemeClr val="accent3"/>
              </a:solidFill>
            </a:endParaRPr>
          </a:p>
          <a:p>
            <a:pPr rtl="0"/>
            <a:r>
              <a:rPr lang="en-US" dirty="0">
                <a:effectLst/>
              </a:rPr>
              <a:t>In a </a:t>
            </a:r>
            <a:r>
              <a:rPr lang="en-US" u="sng" dirty="0" err="1">
                <a:effectLst/>
              </a:rPr>
              <a:t>calender</a:t>
            </a:r>
            <a:r>
              <a:rPr lang="en-US" dirty="0">
                <a:effectLst/>
              </a:rPr>
              <a:t> year the reason which caused the most number of delays (Using </a:t>
            </a:r>
            <a:r>
              <a:rPr lang="en-US" dirty="0" err="1">
                <a:effectLst/>
              </a:rPr>
              <a:t>GroupBy</a:t>
            </a:r>
            <a:r>
              <a:rPr lang="en-US" dirty="0">
                <a:effectLst/>
              </a:rPr>
              <a:t> Method)</a:t>
            </a:r>
          </a:p>
        </p:txBody>
      </p:sp>
      <p:pic>
        <p:nvPicPr>
          <p:cNvPr id="6146" name="Picture 2">
            <a:extLst>
              <a:ext uri="{FF2B5EF4-FFF2-40B4-BE49-F238E27FC236}">
                <a16:creationId xmlns:a16="http://schemas.microsoft.com/office/drawing/2014/main" id="{58350B8E-A556-435F-4C15-124453E27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8" y="2522085"/>
            <a:ext cx="6837435" cy="35514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643162F-5820-F6DB-5482-F9A480A16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939" y="2522085"/>
            <a:ext cx="5095593" cy="2629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E3AA8F-94FF-C099-6671-9E7340B0E289}"/>
              </a:ext>
            </a:extLst>
          </p:cNvPr>
          <p:cNvSpPr txBox="1"/>
          <p:nvPr/>
        </p:nvSpPr>
        <p:spPr>
          <a:xfrm>
            <a:off x="500605" y="1891546"/>
            <a:ext cx="1757680" cy="369332"/>
          </a:xfrm>
          <a:prstGeom prst="rect">
            <a:avLst/>
          </a:prstGeom>
          <a:noFill/>
        </p:spPr>
        <p:txBody>
          <a:bodyPr wrap="square" rtlCol="0">
            <a:spAutoFit/>
          </a:bodyPr>
          <a:lstStyle/>
          <a:p>
            <a:r>
              <a:rPr lang="en-IN" dirty="0"/>
              <a:t>Code:</a:t>
            </a:r>
          </a:p>
        </p:txBody>
      </p:sp>
      <p:sp>
        <p:nvSpPr>
          <p:cNvPr id="5" name="TextBox 4">
            <a:extLst>
              <a:ext uri="{FF2B5EF4-FFF2-40B4-BE49-F238E27FC236}">
                <a16:creationId xmlns:a16="http://schemas.microsoft.com/office/drawing/2014/main" id="{9B7A4D33-6FBE-0A62-01CC-AB530A4731BF}"/>
              </a:ext>
            </a:extLst>
          </p:cNvPr>
          <p:cNvSpPr txBox="1"/>
          <p:nvPr/>
        </p:nvSpPr>
        <p:spPr>
          <a:xfrm>
            <a:off x="7477760" y="1891546"/>
            <a:ext cx="1045479" cy="369332"/>
          </a:xfrm>
          <a:prstGeom prst="rect">
            <a:avLst/>
          </a:prstGeom>
          <a:noFill/>
        </p:spPr>
        <p:txBody>
          <a:bodyPr wrap="none" rtlCol="0">
            <a:spAutoFit/>
          </a:bodyPr>
          <a:lstStyle/>
          <a:p>
            <a:r>
              <a:rPr lang="en-IN" dirty="0"/>
              <a:t>Output:</a:t>
            </a:r>
          </a:p>
        </p:txBody>
      </p:sp>
      <p:sp>
        <p:nvSpPr>
          <p:cNvPr id="6" name="TextBox 5">
            <a:extLst>
              <a:ext uri="{FF2B5EF4-FFF2-40B4-BE49-F238E27FC236}">
                <a16:creationId xmlns:a16="http://schemas.microsoft.com/office/drawing/2014/main" id="{B590E370-7E21-C64E-354A-08D33A25499F}"/>
              </a:ext>
            </a:extLst>
          </p:cNvPr>
          <p:cNvSpPr txBox="1"/>
          <p:nvPr/>
        </p:nvSpPr>
        <p:spPr>
          <a:xfrm>
            <a:off x="10415427" y="6337695"/>
            <a:ext cx="6097712" cy="369332"/>
          </a:xfrm>
          <a:prstGeom prst="rect">
            <a:avLst/>
          </a:prstGeom>
          <a:noFill/>
        </p:spPr>
        <p:txBody>
          <a:bodyPr wrap="square">
            <a:spAutoFit/>
          </a:bodyPr>
          <a:lstStyle/>
          <a:p>
            <a:r>
              <a:rPr lang="en-IN" sz="1800" b="1" u="sng" dirty="0">
                <a:solidFill>
                  <a:srgbClr val="FF0000"/>
                </a:solidFill>
              </a:rPr>
              <a:t>User-rep32</a:t>
            </a:r>
            <a:endParaRPr lang="en-IN" b="1" u="sng" dirty="0">
              <a:solidFill>
                <a:srgbClr val="FF0000"/>
              </a:solidFill>
            </a:endParaRPr>
          </a:p>
        </p:txBody>
      </p:sp>
    </p:spTree>
    <p:extLst>
      <p:ext uri="{BB962C8B-B14F-4D97-AF65-F5344CB8AC3E}">
        <p14:creationId xmlns:p14="http://schemas.microsoft.com/office/powerpoint/2010/main" val="3405299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BC782-C707-FED0-1B5E-404DC20268B9}"/>
              </a:ext>
            </a:extLst>
          </p:cNvPr>
          <p:cNvSpPr txBox="1"/>
          <p:nvPr/>
        </p:nvSpPr>
        <p:spPr>
          <a:xfrm>
            <a:off x="304800" y="358588"/>
            <a:ext cx="10444716" cy="1754326"/>
          </a:xfrm>
          <a:prstGeom prst="rect">
            <a:avLst/>
          </a:prstGeom>
          <a:noFill/>
        </p:spPr>
        <p:txBody>
          <a:bodyPr wrap="square" rtlCol="0">
            <a:spAutoFit/>
          </a:bodyPr>
          <a:lstStyle/>
          <a:p>
            <a:pPr rtl="0"/>
            <a:r>
              <a:rPr lang="en-US" b="1" dirty="0"/>
              <a:t>Query 3 – </a:t>
            </a:r>
            <a:r>
              <a:rPr lang="en-US" b="1" dirty="0">
                <a:solidFill>
                  <a:schemeClr val="accent3"/>
                </a:solidFill>
              </a:rPr>
              <a:t>Data Combination</a:t>
            </a:r>
          </a:p>
          <a:p>
            <a:pPr rtl="0"/>
            <a:r>
              <a:rPr lang="en-US" dirty="0"/>
              <a:t>Q</a:t>
            </a:r>
            <a:r>
              <a:rPr lang="en-US" dirty="0">
                <a:effectLst/>
              </a:rPr>
              <a:t>uery to add all the number of delays caused by carrier, late aircraft , national aviation system, security and weather in each year separately and after that sort them in descending order in terms of the reasons which caused the most delays</a:t>
            </a:r>
          </a:p>
          <a:p>
            <a:pPr rtl="0"/>
            <a:r>
              <a:rPr lang="en-US" dirty="0">
                <a:effectLst/>
              </a:rPr>
              <a:t>Initialize maps to store the total delays for each reason by year</a:t>
            </a:r>
          </a:p>
          <a:p>
            <a:endParaRPr lang="en-IN" dirty="0"/>
          </a:p>
        </p:txBody>
      </p:sp>
      <p:pic>
        <p:nvPicPr>
          <p:cNvPr id="8196" name="Picture 4">
            <a:extLst>
              <a:ext uri="{FF2B5EF4-FFF2-40B4-BE49-F238E27FC236}">
                <a16:creationId xmlns:a16="http://schemas.microsoft.com/office/drawing/2014/main" id="{A2F2AB00-46B8-7763-364F-A19C3DEEB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 y="2390271"/>
            <a:ext cx="7594845" cy="42787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9DBE49B-EF12-89CB-DE1B-A89844793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651" y="1851294"/>
            <a:ext cx="3490539" cy="4565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4727DA-2AEF-0169-30C7-7CDD3BC211EC}"/>
              </a:ext>
            </a:extLst>
          </p:cNvPr>
          <p:cNvSpPr txBox="1"/>
          <p:nvPr/>
        </p:nvSpPr>
        <p:spPr>
          <a:xfrm>
            <a:off x="304800" y="1851294"/>
            <a:ext cx="1855695" cy="369332"/>
          </a:xfrm>
          <a:prstGeom prst="rect">
            <a:avLst/>
          </a:prstGeom>
          <a:noFill/>
        </p:spPr>
        <p:txBody>
          <a:bodyPr wrap="square" rtlCol="0">
            <a:spAutoFit/>
          </a:bodyPr>
          <a:lstStyle/>
          <a:p>
            <a:r>
              <a:rPr lang="en-IN" dirty="0"/>
              <a:t>Code:</a:t>
            </a:r>
          </a:p>
        </p:txBody>
      </p:sp>
      <p:sp>
        <p:nvSpPr>
          <p:cNvPr id="4" name="TextBox 3">
            <a:extLst>
              <a:ext uri="{FF2B5EF4-FFF2-40B4-BE49-F238E27FC236}">
                <a16:creationId xmlns:a16="http://schemas.microsoft.com/office/drawing/2014/main" id="{E4455DC0-360A-E37F-C1F8-321340DBBED1}"/>
              </a:ext>
            </a:extLst>
          </p:cNvPr>
          <p:cNvSpPr txBox="1"/>
          <p:nvPr/>
        </p:nvSpPr>
        <p:spPr>
          <a:xfrm>
            <a:off x="8570651" y="1481962"/>
            <a:ext cx="1855695" cy="369332"/>
          </a:xfrm>
          <a:prstGeom prst="rect">
            <a:avLst/>
          </a:prstGeom>
          <a:noFill/>
        </p:spPr>
        <p:txBody>
          <a:bodyPr wrap="square" rtlCol="0">
            <a:spAutoFit/>
          </a:bodyPr>
          <a:lstStyle/>
          <a:p>
            <a:r>
              <a:rPr lang="en-IN" dirty="0"/>
              <a:t>Output:</a:t>
            </a:r>
          </a:p>
        </p:txBody>
      </p:sp>
      <p:sp>
        <p:nvSpPr>
          <p:cNvPr id="6" name="TextBox 5">
            <a:extLst>
              <a:ext uri="{FF2B5EF4-FFF2-40B4-BE49-F238E27FC236}">
                <a16:creationId xmlns:a16="http://schemas.microsoft.com/office/drawing/2014/main" id="{8DA85B64-AA3E-DE90-D704-22424615FA06}"/>
              </a:ext>
            </a:extLst>
          </p:cNvPr>
          <p:cNvSpPr txBox="1"/>
          <p:nvPr/>
        </p:nvSpPr>
        <p:spPr>
          <a:xfrm>
            <a:off x="10426346" y="6388669"/>
            <a:ext cx="6097772" cy="369332"/>
          </a:xfrm>
          <a:prstGeom prst="rect">
            <a:avLst/>
          </a:prstGeom>
          <a:noFill/>
        </p:spPr>
        <p:txBody>
          <a:bodyPr wrap="square">
            <a:spAutoFit/>
          </a:bodyPr>
          <a:lstStyle/>
          <a:p>
            <a:r>
              <a:rPr lang="en-IN" sz="1800" b="1" u="sng" dirty="0">
                <a:solidFill>
                  <a:srgbClr val="FF0000"/>
                </a:solidFill>
              </a:rPr>
              <a:t>User-rep32</a:t>
            </a:r>
            <a:endParaRPr lang="en-IN" b="1" u="sng" dirty="0">
              <a:solidFill>
                <a:srgbClr val="FF0000"/>
              </a:solidFill>
            </a:endParaRPr>
          </a:p>
        </p:txBody>
      </p:sp>
    </p:spTree>
    <p:extLst>
      <p:ext uri="{BB962C8B-B14F-4D97-AF65-F5344CB8AC3E}">
        <p14:creationId xmlns:p14="http://schemas.microsoft.com/office/powerpoint/2010/main" val="28802912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589</TotalTime>
  <Words>1124</Words>
  <Application>Microsoft Office PowerPoint</Application>
  <PresentationFormat>Widescreen</PresentationFormat>
  <Paragraphs>153</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Calibri</vt:lpstr>
      <vt:lpstr>Century Gothic</vt:lpstr>
      <vt:lpstr>Söhne</vt:lpstr>
      <vt:lpstr>Times New Roman</vt:lpstr>
      <vt:lpstr>Wingdings 3</vt:lpstr>
      <vt:lpstr>Ion</vt:lpstr>
      <vt:lpstr>CO7217- AGILE CLOUD AUTOMATION 2023-24        MINI PROJECT 1</vt:lpstr>
      <vt:lpstr>Exercise 1: Choosing Json dataset</vt:lpstr>
      <vt:lpstr>Illustration of below queries</vt:lpstr>
      <vt:lpstr>PowerPoint Presentation</vt:lpstr>
      <vt:lpstr>PowerPoint Presentation</vt:lpstr>
      <vt:lpstr>PowerPoint Presentation</vt:lpstr>
      <vt:lpstr>Exercise 2 Query 1 – Data Filtering</vt:lpstr>
      <vt:lpstr>PowerPoint Presentation</vt:lpstr>
      <vt:lpstr>PowerPoint Presentation</vt:lpstr>
      <vt:lpstr>PowerPoint Presentation</vt:lpstr>
      <vt:lpstr>Exercise 3:</vt:lpstr>
      <vt:lpstr>    Query 1 -  Query to find the total flights delayed in the year 2004 </vt:lpstr>
      <vt:lpstr>PowerPoint Presentation</vt:lpstr>
      <vt:lpstr>PowerPoint Presentation</vt:lpstr>
      <vt:lpstr>PowerPoint Presentation</vt:lpstr>
      <vt:lpstr>Exercise 4:</vt:lpstr>
      <vt:lpstr>PowerPoint Presentation</vt:lpstr>
      <vt:lpstr>PowerPoint Presentation</vt:lpstr>
      <vt:lpstr>Performance Query to find the total flights delayed in the year 2004 (MongoDB Version)                  Code:                                                            Output:              </vt:lpstr>
      <vt:lpstr>Performance Query to find the total flights delayed in the year 2004 (Groovy Version)      Code:                                                                   Output:</vt:lpstr>
      <vt:lpstr>Scalability With Pagination</vt:lpstr>
      <vt:lpstr>Scalability without pagination</vt:lpstr>
      <vt:lpstr>PowerPoint Presentation</vt:lpstr>
      <vt:lpstr>PowerPoint Presentation</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CO7217- AGILE CLOUD AUTOMATION 2023-24        MINI PROJECT 1</dc:title>
  <dc:creator>Rupa Pyaram</dc:creator>
  <cp:lastModifiedBy>Adarsh Mirajkar</cp:lastModifiedBy>
  <cp:revision>8</cp:revision>
  <dcterms:created xsi:type="dcterms:W3CDTF">2023-11-07T19:05:05Z</dcterms:created>
  <dcterms:modified xsi:type="dcterms:W3CDTF">2023-11-08T05:07:59Z</dcterms:modified>
</cp:coreProperties>
</file>